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media/image24.jpg" ContentType="image/jpg"/>
  <Override PartName="/ppt/media/image25.jpg" ContentType="image/jpg"/>
  <Override PartName="/ppt/media/image26.jpg" ContentType="image/jpg"/>
  <Override PartName="/ppt/media/image27.jpg" ContentType="image/jpg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media/image28.jpg" ContentType="image/jpg"/>
  <Override PartName="/ppt/media/image29.jpg" ContentType="image/jpg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media/image34.jpg" ContentType="image/jpg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442" r:id="rId2"/>
    <p:sldId id="441" r:id="rId3"/>
    <p:sldId id="261" r:id="rId4"/>
    <p:sldId id="554" r:id="rId5"/>
    <p:sldId id="293" r:id="rId6"/>
    <p:sldId id="396" r:id="rId7"/>
    <p:sldId id="555" r:id="rId8"/>
    <p:sldId id="556" r:id="rId9"/>
    <p:sldId id="557" r:id="rId10"/>
    <p:sldId id="595" r:id="rId11"/>
    <p:sldId id="559" r:id="rId12"/>
    <p:sldId id="560" r:id="rId13"/>
    <p:sldId id="561" r:id="rId14"/>
    <p:sldId id="562" r:id="rId15"/>
    <p:sldId id="443" r:id="rId16"/>
    <p:sldId id="563" r:id="rId17"/>
    <p:sldId id="564" r:id="rId18"/>
    <p:sldId id="565" r:id="rId19"/>
    <p:sldId id="566" r:id="rId20"/>
    <p:sldId id="567" r:id="rId21"/>
    <p:sldId id="569" r:id="rId22"/>
    <p:sldId id="568" r:id="rId23"/>
    <p:sldId id="570" r:id="rId24"/>
    <p:sldId id="358" r:id="rId25"/>
    <p:sldId id="404" r:id="rId26"/>
    <p:sldId id="571" r:id="rId27"/>
    <p:sldId id="572" r:id="rId28"/>
    <p:sldId id="573" r:id="rId29"/>
    <p:sldId id="574" r:id="rId30"/>
    <p:sldId id="596" r:id="rId31"/>
    <p:sldId id="576" r:id="rId32"/>
    <p:sldId id="577" r:id="rId33"/>
    <p:sldId id="597" r:id="rId34"/>
    <p:sldId id="578" r:id="rId35"/>
    <p:sldId id="579" r:id="rId36"/>
    <p:sldId id="580" r:id="rId37"/>
    <p:sldId id="582" r:id="rId38"/>
    <p:sldId id="581" r:id="rId39"/>
    <p:sldId id="583" r:id="rId40"/>
    <p:sldId id="584" r:id="rId41"/>
    <p:sldId id="586" r:id="rId42"/>
    <p:sldId id="585" r:id="rId43"/>
    <p:sldId id="587" r:id="rId44"/>
    <p:sldId id="588" r:id="rId45"/>
    <p:sldId id="589" r:id="rId46"/>
    <p:sldId id="590" r:id="rId47"/>
    <p:sldId id="591" r:id="rId48"/>
    <p:sldId id="592" r:id="rId49"/>
    <p:sldId id="382" r:id="rId50"/>
    <p:sldId id="520" r:id="rId51"/>
    <p:sldId id="522" r:id="rId52"/>
    <p:sldId id="593" r:id="rId53"/>
    <p:sldId id="521" r:id="rId54"/>
    <p:sldId id="594" r:id="rId55"/>
    <p:sldId id="264" r:id="rId56"/>
  </p:sldIdLst>
  <p:sldSz cx="9144000" cy="6858000" type="screen4x3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442"/>
            <p14:sldId id="441"/>
            <p14:sldId id="261"/>
            <p14:sldId id="554"/>
            <p14:sldId id="293"/>
            <p14:sldId id="396"/>
            <p14:sldId id="555"/>
            <p14:sldId id="556"/>
            <p14:sldId id="557"/>
            <p14:sldId id="595"/>
            <p14:sldId id="559"/>
            <p14:sldId id="560"/>
            <p14:sldId id="561"/>
            <p14:sldId id="562"/>
            <p14:sldId id="443"/>
            <p14:sldId id="563"/>
            <p14:sldId id="564"/>
            <p14:sldId id="565"/>
            <p14:sldId id="566"/>
            <p14:sldId id="567"/>
            <p14:sldId id="569"/>
            <p14:sldId id="568"/>
            <p14:sldId id="570"/>
            <p14:sldId id="358"/>
            <p14:sldId id="404"/>
            <p14:sldId id="571"/>
            <p14:sldId id="572"/>
            <p14:sldId id="573"/>
            <p14:sldId id="574"/>
            <p14:sldId id="596"/>
            <p14:sldId id="576"/>
            <p14:sldId id="577"/>
            <p14:sldId id="597"/>
            <p14:sldId id="578"/>
            <p14:sldId id="579"/>
            <p14:sldId id="580"/>
            <p14:sldId id="582"/>
            <p14:sldId id="581"/>
            <p14:sldId id="583"/>
            <p14:sldId id="584"/>
            <p14:sldId id="586"/>
            <p14:sldId id="585"/>
            <p14:sldId id="587"/>
            <p14:sldId id="588"/>
            <p14:sldId id="589"/>
            <p14:sldId id="590"/>
            <p14:sldId id="591"/>
            <p14:sldId id="592"/>
            <p14:sldId id="382"/>
            <p14:sldId id="520"/>
            <p14:sldId id="522"/>
            <p14:sldId id="593"/>
            <p14:sldId id="521"/>
            <p14:sldId id="594"/>
            <p14:sldId id="26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ED96BB"/>
    <a:srgbClr val="FF9900"/>
    <a:srgbClr val="DDEEF2"/>
    <a:srgbClr val="E6E9EA"/>
    <a:srgbClr val="B1B8BC"/>
    <a:srgbClr val="6287AC"/>
    <a:srgbClr val="92D050"/>
    <a:srgbClr val="92D02E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3850" autoAdjust="0"/>
  </p:normalViewPr>
  <p:slideViewPr>
    <p:cSldViewPr>
      <p:cViewPr>
        <p:scale>
          <a:sx n="117" d="100"/>
          <a:sy n="117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C3894-2197-4952-ABE6-FFE4D56CDD8F}" type="datetimeFigureOut">
              <a:rPr lang="ko-KR" altLang="en-US" smtClean="0"/>
              <a:t>2020-06-11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2B61-9874-41B1-8C84-594D61D69A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9295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EC948-D694-465A-8669-0F5D6D24824A}" type="datetimeFigureOut">
              <a:rPr lang="ko-KR" altLang="en-US" smtClean="0"/>
              <a:t>2020-06-11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6E91B-633F-4E22-98C6-72F4E4442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856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39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367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241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891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01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0870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736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508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244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5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755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894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661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21881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6690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278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1656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15221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7487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4378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9458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7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7362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739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505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09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56253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92663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64620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6459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5352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3932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7919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82301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3215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45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536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852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058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634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882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버튼2.png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5496" y="6173295"/>
            <a:ext cx="569977" cy="640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2458800" y="-2670"/>
            <a:ext cx="6345196" cy="102058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학습 목표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" y="22"/>
            <a:ext cx="3240000" cy="8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8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hyperlink" Target="&#53456;&#44396;&#54876;&#46041;/52page.pptx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hyperlink" Target="&#53456;&#44396;&#54876;&#46041;/55page.pptx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34.jp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23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음수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611560" y="1451245"/>
            <a:ext cx="8008312" cy="2816039"/>
            <a:chOff x="1133655" y="2457836"/>
            <a:chExt cx="4644126" cy="1247306"/>
          </a:xfrm>
        </p:grpSpPr>
        <p:sp>
          <p:nvSpPr>
            <p:cNvPr id="23" name="object 6"/>
            <p:cNvSpPr/>
            <p:nvPr/>
          </p:nvSpPr>
          <p:spPr>
            <a:xfrm>
              <a:off x="1133656" y="2669539"/>
              <a:ext cx="587563" cy="103560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 smtClean="0"/>
                <a:t>06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07</a:t>
              </a:r>
            </a:p>
            <a:p>
              <a:pPr algn="ctr"/>
              <a:endParaRPr lang="en-US" altLang="ko-KR" sz="2400" dirty="0"/>
            </a:p>
            <a:p>
              <a:pPr algn="ctr"/>
              <a:r>
                <a:rPr lang="en-US" altLang="ko-KR" sz="2400" dirty="0"/>
                <a:t>08~10</a:t>
              </a:r>
              <a:endParaRPr sz="2400" dirty="0"/>
            </a:p>
          </p:txBody>
        </p:sp>
        <p:sp>
          <p:nvSpPr>
            <p:cNvPr id="24" name="object 9"/>
            <p:cNvSpPr/>
            <p:nvPr/>
          </p:nvSpPr>
          <p:spPr>
            <a:xfrm>
              <a:off x="1753612" y="2669539"/>
              <a:ext cx="4024169" cy="103560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 err="1"/>
                <a:t>int</a:t>
              </a:r>
              <a:r>
                <a:rPr lang="en-US" altLang="ko-KR" sz="2400" dirty="0"/>
                <a:t> </a:t>
              </a:r>
              <a:r>
                <a:rPr lang="ko-KR" altLang="en-US" sz="2400"/>
                <a:t>범위의 정숫값을 입력받기 위한 변수 선언</a:t>
              </a:r>
            </a:p>
            <a:p>
              <a:r>
                <a:rPr lang="ko-KR" altLang="en-US" sz="2400" dirty="0"/>
                <a:t>입력된 값을 </a:t>
              </a:r>
              <a:r>
                <a:rPr lang="en-US" altLang="ko-KR" sz="2400" dirty="0"/>
                <a:t>10</a:t>
              </a:r>
              <a:r>
                <a:rPr lang="ko-KR" altLang="en-US" sz="2400"/>
                <a:t>진 정수</a:t>
              </a:r>
              <a:r>
                <a:rPr lang="en-US" altLang="ko-KR" sz="2400" dirty="0"/>
                <a:t>(decimal)</a:t>
              </a:r>
              <a:r>
                <a:rPr lang="ko-KR" altLang="en-US" sz="2400"/>
                <a:t>로 인식해 변수 </a:t>
              </a:r>
              <a:r>
                <a:rPr lang="en-US" altLang="ko-KR" sz="2400" dirty="0"/>
                <a:t>n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/>
                <a:t>에 저장되어 있는 값이 </a:t>
              </a:r>
              <a:r>
                <a:rPr lang="en-US" altLang="ko-KR" sz="2400" dirty="0"/>
                <a:t>0</a:t>
              </a:r>
              <a:r>
                <a:rPr lang="ko-KR" altLang="en-US" sz="2400"/>
                <a:t>보다 작은 경우 참</a:t>
              </a:r>
              <a:r>
                <a:rPr lang="en-US" altLang="ko-KR" sz="2400" dirty="0"/>
                <a:t>(1)</a:t>
              </a:r>
              <a:r>
                <a:rPr lang="ko-KR" altLang="en-US" sz="2400"/>
                <a:t>으로 계산</a:t>
              </a:r>
            </a:p>
            <a:p>
              <a:r>
                <a:rPr lang="ko-KR" altLang="en-US" sz="2400" dirty="0"/>
                <a:t>참인 경우 실행되는 명령</a:t>
              </a:r>
              <a:endParaRPr sz="2400" dirty="0"/>
            </a:p>
          </p:txBody>
        </p:sp>
        <p:sp>
          <p:nvSpPr>
            <p:cNvPr id="26" name="object 13"/>
            <p:cNvSpPr/>
            <p:nvPr/>
          </p:nvSpPr>
          <p:spPr>
            <a:xfrm>
              <a:off x="1133655" y="2457836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11560" y="4342020"/>
            <a:ext cx="8008312" cy="2042900"/>
            <a:chOff x="1099596" y="3853493"/>
            <a:chExt cx="4678451" cy="818817"/>
          </a:xfrm>
        </p:grpSpPr>
        <p:sp>
          <p:nvSpPr>
            <p:cNvPr id="28" name="object 15"/>
            <p:cNvSpPr/>
            <p:nvPr/>
          </p:nvSpPr>
          <p:spPr>
            <a:xfrm>
              <a:off x="1099597" y="4040902"/>
              <a:ext cx="4678450" cy="631408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30" name="object 18"/>
            <p:cNvSpPr/>
            <p:nvPr/>
          </p:nvSpPr>
          <p:spPr>
            <a:xfrm>
              <a:off x="1099596" y="3853493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604" y="5230179"/>
            <a:ext cx="2376264" cy="85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</a:t>
            </a:r>
            <a:r>
              <a:rPr lang="ko-KR" altLang="en-US" sz="30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음수인 경우에는 양수로 변경해서 출력하고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음수가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아닌 경우에는 </a:t>
            </a:r>
            <a:r>
              <a:rPr lang="ko-KR" altLang="en-US" sz="3000" b="1" dirty="0">
                <a:solidFill>
                  <a:schemeClr val="tx1"/>
                </a:solidFill>
              </a:rPr>
              <a:t>그대로 출력해 보자</a:t>
            </a:r>
            <a:r>
              <a:rPr lang="en-US" altLang="ko-KR" sz="3000" b="1" dirty="0">
                <a:solidFill>
                  <a:schemeClr val="tx1"/>
                </a:solidFill>
              </a:rPr>
              <a:t>.(-2147483648 </a:t>
            </a:r>
            <a:r>
              <a:rPr lang="ko-KR" altLang="en-US" sz="3000" b="1" dirty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n </a:t>
            </a:r>
            <a:r>
              <a:rPr lang="ko-KR" altLang="en-US" sz="3000" b="1" dirty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2147483647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음수인 경우에는 양수로 출력하고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음수가 아닌 경우에는 그대로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-2147483648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2147483648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231560" y="833953"/>
            <a:ext cx="2242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양수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48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231560" y="833953"/>
            <a:ext cx="2242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양수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11560" y="1590211"/>
            <a:ext cx="8013965" cy="4647101"/>
            <a:chOff x="698512" y="1453688"/>
            <a:chExt cx="8013965" cy="4647101"/>
          </a:xfrm>
        </p:grpSpPr>
        <p:sp>
          <p:nvSpPr>
            <p:cNvPr id="20" name="object 23"/>
            <p:cNvSpPr/>
            <p:nvPr/>
          </p:nvSpPr>
          <p:spPr>
            <a:xfrm>
              <a:off x="698512" y="1921689"/>
              <a:ext cx="535443" cy="4179100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21" name="object 24"/>
            <p:cNvSpPr/>
            <p:nvPr/>
          </p:nvSpPr>
          <p:spPr>
            <a:xfrm>
              <a:off x="1259632" y="1921689"/>
              <a:ext cx="7452845" cy="4179100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long </a:t>
              </a:r>
              <a:r>
                <a:rPr lang="en-US" sz="2400" dirty="0" err="1"/>
                <a:t>long</a:t>
              </a:r>
              <a:r>
                <a:rPr lang="en-US" sz="2400" dirty="0"/>
                <a:t> n;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</a:t>
              </a:r>
              <a:r>
                <a:rPr lang="en-US" sz="2400" dirty="0" err="1"/>
                <a:t>lld</a:t>
              </a:r>
              <a:r>
                <a:rPr lang="en-US" sz="2400" dirty="0"/>
                <a:t>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if(n </a:t>
              </a:r>
              <a:r>
                <a:rPr lang="en-US" sz="2400" dirty="0"/>
                <a:t>&lt; 0)</a:t>
              </a:r>
            </a:p>
            <a:p>
              <a:r>
                <a:rPr lang="en-US" sz="2400" dirty="0" smtClean="0"/>
                <a:t>        n </a:t>
              </a:r>
              <a:r>
                <a:rPr lang="en-US" sz="2400" dirty="0"/>
                <a:t>= -n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</a:t>
              </a:r>
              <a:r>
                <a:rPr lang="en-US" sz="2400" dirty="0" err="1"/>
                <a:t>lld</a:t>
              </a:r>
              <a:r>
                <a:rPr lang="en-US" sz="2400" dirty="0"/>
                <a:t>", n);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22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480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242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양수 만들기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1" y="1601890"/>
            <a:ext cx="8008312" cy="2835222"/>
            <a:chOff x="1133655" y="2424958"/>
            <a:chExt cx="4644126" cy="1255803"/>
          </a:xfrm>
        </p:grpSpPr>
        <p:sp>
          <p:nvSpPr>
            <p:cNvPr id="16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62490"/>
              <a:ext cx="324485" cy="101827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08</a:t>
              </a:r>
              <a:endParaRPr lang="en-US" altLang="ko-KR" sz="2400" dirty="0"/>
            </a:p>
            <a:p>
              <a:pPr algn="ctr"/>
              <a:r>
                <a:rPr lang="en-US" altLang="ko-KR" sz="2400" dirty="0"/>
                <a:t>10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475656" y="2662490"/>
              <a:ext cx="4302125" cy="101827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en-US" altLang="ko-KR" sz="2400" dirty="0"/>
                <a:t> </a:t>
              </a:r>
              <a:r>
                <a:rPr lang="ko-KR" altLang="en-US" sz="2400"/>
                <a:t>범위의 정숫값을 입력받기 위한 변수 선언</a:t>
              </a:r>
            </a:p>
            <a:p>
              <a:r>
                <a:rPr lang="ko-KR" altLang="en-US" sz="2400" dirty="0"/>
                <a:t>입력된 값을 정수로 인식해 변수 </a:t>
              </a:r>
              <a:r>
                <a:rPr lang="en-US" altLang="ko-KR" sz="2400" dirty="0"/>
                <a:t>n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/>
                <a:t>에 저장되어 있는 값이 </a:t>
              </a:r>
              <a:r>
                <a:rPr lang="en-US" altLang="ko-KR" sz="2400" dirty="0"/>
                <a:t>0</a:t>
              </a:r>
              <a:r>
                <a:rPr lang="ko-KR" altLang="en-US" sz="2400"/>
                <a:t>보다 작은 경우 참</a:t>
              </a:r>
              <a:r>
                <a:rPr lang="en-US" altLang="ko-KR" sz="2400" dirty="0"/>
                <a:t>(1)</a:t>
              </a:r>
              <a:r>
                <a:rPr lang="ko-KR" altLang="en-US" sz="2400"/>
                <a:t>으로 계산</a:t>
              </a:r>
            </a:p>
            <a:p>
              <a:r>
                <a:rPr lang="ko-KR" altLang="en-US" sz="2400" dirty="0"/>
                <a:t>참인 경우 실행되는 명령</a:t>
              </a:r>
            </a:p>
            <a:p>
              <a:r>
                <a:rPr lang="ko-KR" altLang="en-US" sz="2400" dirty="0"/>
                <a:t>양수로 변환한 값을 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2495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4581128"/>
            <a:ext cx="8008312" cy="1863252"/>
            <a:chOff x="1099596" y="3853315"/>
            <a:chExt cx="4678451" cy="746812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55922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6" y="385331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86" y="5231935"/>
            <a:ext cx="24765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                                               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01653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입력된 </a:t>
            </a:r>
            <a:r>
              <a:rPr lang="ko-KR" altLang="en-US" sz="3000" b="1" dirty="0" err="1">
                <a:solidFill>
                  <a:schemeClr val="tx1"/>
                </a:solidFill>
              </a:rPr>
              <a:t>정숫값을</a:t>
            </a:r>
            <a:r>
              <a:rPr lang="ko-KR" altLang="en-US" sz="3000" b="1" dirty="0">
                <a:solidFill>
                  <a:schemeClr val="tx1"/>
                </a:solidFill>
              </a:rPr>
              <a:t> 검사하여 “</a:t>
            </a:r>
            <a:r>
              <a:rPr lang="en-US" altLang="ko-KR" sz="3000" b="1" dirty="0">
                <a:solidFill>
                  <a:schemeClr val="tx1"/>
                </a:solidFill>
              </a:rPr>
              <a:t>plus”, “minus”, “zero”</a:t>
            </a:r>
            <a:r>
              <a:rPr lang="ko-KR" altLang="en-US" sz="3000" b="1">
                <a:solidFill>
                  <a:schemeClr val="tx1"/>
                </a:solidFill>
              </a:rPr>
              <a:t>를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36999" y="2506538"/>
            <a:ext cx="3538918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#include &lt;stdio.h&gt;</a:t>
            </a:r>
          </a:p>
          <a:p>
            <a:pPr>
              <a:lnSpc>
                <a:spcPts val="26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int main( )</a:t>
            </a:r>
          </a:p>
          <a:p>
            <a:pPr>
              <a:lnSpc>
                <a:spcPts val="26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int </a:t>
            </a:r>
            <a:r>
              <a:rPr lang="pt-BR" altLang="ko-KR" sz="2400" dirty="0">
                <a:solidFill>
                  <a:srgbClr val="FF0000"/>
                </a:solidFill>
              </a:rPr>
              <a:t>n;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scanf</a:t>
            </a:r>
            <a:r>
              <a:rPr lang="pt-BR" altLang="ko-KR" sz="2400" dirty="0">
                <a:solidFill>
                  <a:srgbClr val="FF0000"/>
                </a:solidFill>
              </a:rPr>
              <a:t>("%d", &amp;n);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if(n </a:t>
            </a:r>
            <a:r>
              <a:rPr lang="pt-BR" altLang="ko-KR" sz="2400" dirty="0">
                <a:solidFill>
                  <a:srgbClr val="FF0000"/>
                </a:solidFill>
              </a:rPr>
              <a:t>&gt; 0)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pt-BR" altLang="ko-KR" sz="2400" dirty="0">
                <a:solidFill>
                  <a:srgbClr val="FF0000"/>
                </a:solidFill>
              </a:rPr>
              <a:t>("plus\n");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if(n </a:t>
            </a:r>
            <a:r>
              <a:rPr lang="pt-BR" altLang="ko-KR" sz="2400" dirty="0">
                <a:solidFill>
                  <a:srgbClr val="FF0000"/>
                </a:solidFill>
              </a:rPr>
              <a:t>&lt; 0)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pt-BR" altLang="ko-KR" sz="2400" dirty="0">
                <a:solidFill>
                  <a:srgbClr val="FF0000"/>
                </a:solidFill>
              </a:rPr>
              <a:t>("minus\n");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if(n </a:t>
            </a:r>
            <a:r>
              <a:rPr lang="pt-BR" altLang="ko-KR" sz="2400" dirty="0">
                <a:solidFill>
                  <a:srgbClr val="FF0000"/>
                </a:solidFill>
              </a:rPr>
              <a:t>== 0)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pt-BR" altLang="ko-KR" sz="2400" dirty="0">
                <a:solidFill>
                  <a:srgbClr val="FF0000"/>
                </a:solidFill>
              </a:rPr>
              <a:t>("zero\n");</a:t>
            </a:r>
          </a:p>
          <a:p>
            <a:pPr>
              <a:lnSpc>
                <a:spcPts val="26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236296" y="2506538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17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 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선택적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114902"/>
              </p:ext>
            </p:extLst>
          </p:nvPr>
        </p:nvGraphicFramePr>
        <p:xfrm>
          <a:off x="1067564" y="3692054"/>
          <a:ext cx="7488832" cy="2726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/>
                <a:gridCol w="4138074"/>
              </a:tblGrid>
              <a:tr h="38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69027">
                <a:tc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조건식의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판단 결과가 참인 경우에는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부분을 실행하고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거짓인 경우에는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부분을 실행한다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4242703"/>
            <a:ext cx="2781832" cy="211364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635564" y="1602201"/>
            <a:ext cx="8051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err="1">
                <a:latin typeface="+mn-ea"/>
              </a:rPr>
              <a:t>조건식의</a:t>
            </a:r>
            <a:r>
              <a:rPr lang="ko-KR" altLang="en-US" sz="3000" dirty="0">
                <a:latin typeface="+mn-ea"/>
              </a:rPr>
              <a:t> 검사 결과는 참이 아니면 </a:t>
            </a:r>
            <a:r>
              <a:rPr lang="ko-KR" altLang="en-US" sz="3000" dirty="0" smtClean="0">
                <a:latin typeface="+mn-ea"/>
              </a:rPr>
              <a:t>거짓이 </a:t>
            </a:r>
            <a:r>
              <a:rPr lang="ko-KR" altLang="en-US" sz="3000" dirty="0">
                <a:latin typeface="+mn-ea"/>
              </a:rPr>
              <a:t>된다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>
                <a:latin typeface="+mn-ea"/>
              </a:rPr>
              <a:t>따라서 조건식을 검사한 후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smtClean="0">
                <a:latin typeface="+mn-ea"/>
              </a:rPr>
              <a:t>참과 거짓에 </a:t>
            </a:r>
            <a:r>
              <a:rPr lang="ko-KR" altLang="en-US" sz="3000" dirty="0">
                <a:latin typeface="+mn-ea"/>
              </a:rPr>
              <a:t>따라 서로 다른 명령들을 실행시키는 선택적 실행 구조를 만들어 사용할 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56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 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선택적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16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125255"/>
              </p:ext>
            </p:extLst>
          </p:nvPr>
        </p:nvGraphicFramePr>
        <p:xfrm>
          <a:off x="1077226" y="1700808"/>
          <a:ext cx="7488832" cy="430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/>
                <a:gridCol w="4138074"/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if(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else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조건식이 참인 경우 실행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조건식이 참이 아닌 경우 실행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5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</a:t>
            </a:r>
            <a:r>
              <a:rPr lang="ko-KR" altLang="en-US" sz="30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0</a:t>
            </a:r>
            <a:r>
              <a:rPr lang="ko-KR" altLang="en-US" sz="3000" b="1" dirty="0">
                <a:solidFill>
                  <a:schemeClr val="tx1"/>
                </a:solidFill>
              </a:rPr>
              <a:t>인 경우 “</a:t>
            </a:r>
            <a:r>
              <a:rPr lang="en-US" altLang="ko-KR" sz="3000" b="1" dirty="0">
                <a:solidFill>
                  <a:schemeClr val="tx1"/>
                </a:solidFill>
              </a:rPr>
              <a:t>zero”</a:t>
            </a:r>
            <a:r>
              <a:rPr lang="ko-KR" altLang="en-US" sz="3000" b="1" dirty="0">
                <a:solidFill>
                  <a:schemeClr val="tx1"/>
                </a:solidFill>
              </a:rPr>
              <a:t>를 출력하고</a:t>
            </a:r>
            <a:r>
              <a:rPr lang="en-US" altLang="ko-KR" sz="3000" b="1" dirty="0">
                <a:solidFill>
                  <a:schemeClr val="tx1"/>
                </a:solidFill>
              </a:rPr>
              <a:t>, 0</a:t>
            </a:r>
            <a:r>
              <a:rPr lang="ko-KR" altLang="en-US" sz="3000" b="1" dirty="0">
                <a:solidFill>
                  <a:schemeClr val="tx1"/>
                </a:solidFill>
              </a:rPr>
              <a:t>이 아닌 경우에는 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non zero</a:t>
            </a:r>
            <a:r>
              <a:rPr lang="en-US" altLang="ko-KR" sz="3000" b="1" dirty="0">
                <a:solidFill>
                  <a:schemeClr val="tx1"/>
                </a:solidFill>
              </a:rPr>
              <a:t>”</a:t>
            </a:r>
            <a:r>
              <a:rPr lang="ko-KR" altLang="en-US" sz="3000" b="1" dirty="0">
                <a:solidFill>
                  <a:schemeClr val="tx1"/>
                </a:solidFill>
              </a:rPr>
              <a:t>를 출력하는 프로그램을 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3000" b="1" dirty="0" smtClean="0">
                <a:solidFill>
                  <a:schemeClr val="tx1"/>
                </a:solidFill>
              </a:rPr>
              <a:t>(-263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 263 </a:t>
            </a:r>
            <a:r>
              <a:rPr lang="en-US" altLang="ko-KR" sz="3000" b="1" dirty="0">
                <a:solidFill>
                  <a:schemeClr val="tx1"/>
                </a:solidFill>
              </a:rPr>
              <a:t>- 1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0</a:t>
            </a:r>
            <a:r>
              <a:rPr lang="ko-KR" altLang="en-US" sz="2400" dirty="0">
                <a:solidFill>
                  <a:schemeClr val="tx1"/>
                </a:solidFill>
              </a:rPr>
              <a:t>인 경우 “</a:t>
            </a:r>
            <a:r>
              <a:rPr lang="en-US" altLang="ko-KR" sz="2400" dirty="0">
                <a:solidFill>
                  <a:schemeClr val="tx1"/>
                </a:solidFill>
              </a:rPr>
              <a:t>zero”</a:t>
            </a:r>
            <a:r>
              <a:rPr lang="ko-KR" altLang="en-US" sz="2400" dirty="0">
                <a:solidFill>
                  <a:schemeClr val="tx1"/>
                </a:solidFill>
              </a:rPr>
              <a:t>를 출력하고</a:t>
            </a:r>
            <a:r>
              <a:rPr lang="en-US" altLang="ko-KR" sz="2400" dirty="0">
                <a:solidFill>
                  <a:schemeClr val="tx1"/>
                </a:solidFill>
              </a:rPr>
              <a:t>, 0</a:t>
            </a:r>
            <a:r>
              <a:rPr lang="ko-KR" altLang="en-US" sz="2400" dirty="0">
                <a:solidFill>
                  <a:schemeClr val="tx1"/>
                </a:solidFill>
              </a:rPr>
              <a:t>이 아닌 경우 “</a:t>
            </a:r>
            <a:r>
              <a:rPr lang="en-US" altLang="ko-KR" sz="2400" dirty="0">
                <a:solidFill>
                  <a:schemeClr val="tx1"/>
                </a:solidFill>
              </a:rPr>
              <a:t>non zero”</a:t>
            </a:r>
            <a:r>
              <a:rPr lang="ko-KR" altLang="en-US" sz="2400" dirty="0">
                <a:solidFill>
                  <a:schemeClr val="tx1"/>
                </a:solidFill>
              </a:rPr>
              <a:t>를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2147483648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non </a:t>
            </a:r>
            <a:r>
              <a:rPr lang="en-US" altLang="ko-KR" sz="2400" dirty="0">
                <a:solidFill>
                  <a:schemeClr val="tx1"/>
                </a:solidFill>
              </a:rPr>
              <a:t>zero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0810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0 </a:t>
            </a:r>
            <a:r>
              <a:rPr lang="ko-KR" altLang="en-US" sz="3000" b="1" smtClean="0">
                <a:solidFill>
                  <a:schemeClr val="accent2"/>
                </a:solidFill>
              </a:rPr>
              <a:t>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04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20810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0 </a:t>
            </a:r>
            <a:r>
              <a:rPr lang="ko-KR" altLang="en-US" sz="3000" b="1" smtClean="0">
                <a:solidFill>
                  <a:schemeClr val="accent2"/>
                </a:solidFill>
              </a:rPr>
              <a:t>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484784"/>
            <a:ext cx="8013965" cy="4939737"/>
            <a:chOff x="698512" y="1453688"/>
            <a:chExt cx="8013965" cy="4939737"/>
          </a:xfrm>
        </p:grpSpPr>
        <p:sp>
          <p:nvSpPr>
            <p:cNvPr id="17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long </a:t>
              </a:r>
              <a:r>
                <a:rPr lang="en-US" sz="2400" dirty="0" err="1"/>
                <a:t>long</a:t>
              </a:r>
              <a:r>
                <a:rPr lang="en-US" sz="2400" dirty="0"/>
                <a:t> n;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 smtClean="0"/>
                <a:t>{</a:t>
              </a:r>
            </a:p>
            <a:p>
              <a:r>
                <a:rPr lang="pt-BR" sz="2400" dirty="0" smtClean="0"/>
                <a:t>    scanf</a:t>
              </a:r>
              <a:r>
                <a:rPr lang="pt-BR" sz="2400" dirty="0"/>
                <a:t>("%lld", &amp;n</a:t>
              </a:r>
              <a:r>
                <a:rPr lang="pt-BR" sz="2400" dirty="0" smtClean="0"/>
                <a:t>);</a:t>
              </a:r>
            </a:p>
            <a:p>
              <a:endParaRPr lang="pt-BR" sz="2400" dirty="0"/>
            </a:p>
            <a:p>
              <a:r>
                <a:rPr lang="pt-BR" sz="2400" dirty="0" smtClean="0"/>
                <a:t>    if(n </a:t>
              </a:r>
              <a:r>
                <a:rPr lang="pt-BR" sz="2400" dirty="0"/>
                <a:t>== 0)</a:t>
              </a:r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("zero\n");</a:t>
              </a:r>
            </a:p>
            <a:p>
              <a:r>
                <a:rPr lang="pt-BR" sz="2400" dirty="0" smtClean="0"/>
                <a:t>    else</a:t>
              </a:r>
              <a:endParaRPr lang="pt-BR" sz="2400" dirty="0"/>
            </a:p>
            <a:p>
              <a:r>
                <a:rPr lang="pt-BR" sz="2400" dirty="0" smtClean="0"/>
                <a:t>        printf</a:t>
              </a:r>
              <a:r>
                <a:rPr lang="pt-BR" sz="2400" dirty="0"/>
                <a:t>("non zero\n");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4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0810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solidFill>
                  <a:schemeClr val="accent2"/>
                </a:solidFill>
              </a:rPr>
              <a:t>0 </a:t>
            </a:r>
            <a:r>
              <a:rPr lang="ko-KR" altLang="en-US" sz="3000" b="1" smtClean="0">
                <a:solidFill>
                  <a:schemeClr val="accent2"/>
                </a:solidFill>
              </a:rPr>
              <a:t>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559281"/>
            <a:ext cx="8021007" cy="2587312"/>
            <a:chOff x="1126293" y="2431568"/>
            <a:chExt cx="4651488" cy="1145996"/>
          </a:xfrm>
        </p:grpSpPr>
        <p:sp>
          <p:nvSpPr>
            <p:cNvPr id="16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708912"/>
              <a:ext cx="324485" cy="8686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10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475656" y="2708912"/>
              <a:ext cx="4302125" cy="8686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en-US" altLang="ko-KR" sz="2400" dirty="0"/>
                <a:t> </a:t>
              </a:r>
              <a:r>
                <a:rPr lang="ko-KR" altLang="en-US" sz="2400"/>
                <a:t>범위의 정숫값을 입력받기 위한 변수 선언</a:t>
              </a:r>
            </a:p>
            <a:p>
              <a:r>
                <a:rPr lang="ko-KR" altLang="en-US" sz="2400" dirty="0"/>
                <a:t>입력된 값을 정수로 인식해 변수 </a:t>
              </a:r>
              <a:r>
                <a:rPr lang="en-US" altLang="ko-KR" sz="2400" dirty="0"/>
                <a:t>n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/>
                <a:t>에 저장되어 있는 값이 </a:t>
              </a:r>
              <a:r>
                <a:rPr lang="en-US" altLang="ko-KR" sz="2400" dirty="0"/>
                <a:t>0</a:t>
              </a:r>
              <a:r>
                <a:rPr lang="ko-KR" altLang="en-US" sz="2400"/>
                <a:t>인 경우 참</a:t>
              </a:r>
              <a:r>
                <a:rPr lang="en-US" altLang="ko-KR" sz="2400" dirty="0"/>
                <a:t>(1)</a:t>
              </a:r>
              <a:r>
                <a:rPr lang="ko-KR" altLang="en-US" sz="2400"/>
                <a:t>으로 계산</a:t>
              </a:r>
            </a:p>
            <a:p>
              <a:r>
                <a:rPr lang="ko-KR" altLang="en-US" sz="2400" dirty="0"/>
                <a:t>참인 경우 실행되는 명령</a:t>
              </a:r>
            </a:p>
            <a:p>
              <a:r>
                <a:rPr lang="ko-KR" altLang="en-US" sz="2400" dirty="0"/>
                <a:t>참이 아닌 경우 실행되는 명령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26293" y="243156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0590" y="4302873"/>
            <a:ext cx="8008311" cy="1862431"/>
            <a:chOff x="1099597" y="3855675"/>
            <a:chExt cx="4678450" cy="746483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56125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567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59" y="5029166"/>
            <a:ext cx="22098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0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1"/>
          <p:cNvSpPr txBox="1">
            <a:spLocks/>
          </p:cNvSpPr>
          <p:nvPr/>
        </p:nvSpPr>
        <p:spPr>
          <a:xfrm>
            <a:off x="1043608" y="959098"/>
            <a:ext cx="6407771" cy="792000"/>
          </a:xfrm>
          <a:prstGeom prst="rect">
            <a:avLst/>
          </a:prstGeom>
        </p:spPr>
        <p:txBody>
          <a:bodyPr vert="horz" wrap="none" lIns="36000" tIns="45720" rIns="36000" bIns="45720" rtlCol="0" anchor="ctr">
            <a:noAutofit/>
          </a:bodyPr>
          <a:lstStyle>
            <a:lvl1pPr marL="342900" indent="-342900" algn="ctr" defTabSz="914400" rtl="0" eaLnBrk="1" latinLnBrk="1" hangingPunct="1">
              <a:lnSpc>
                <a:spcPts val="3600"/>
              </a:lnSpc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latinLnBrk="0"/>
            <a:r>
              <a:rPr lang="en-US" altLang="ko-KR" sz="4800" dirty="0" smtClean="0">
                <a:solidFill>
                  <a:srgbClr val="C00000"/>
                </a:solidFill>
                <a:latin typeface="+mn-ea"/>
              </a:rPr>
              <a:t>Ⅰ.</a:t>
            </a:r>
            <a:r>
              <a:rPr lang="ko-KR" altLang="en-US" sz="4800" smtClean="0">
                <a:solidFill>
                  <a:srgbClr val="C00000"/>
                </a:solidFill>
                <a:latin typeface="+mn-ea"/>
              </a:rPr>
              <a:t> 프로그래밍</a:t>
            </a:r>
            <a:endParaRPr lang="en-US" altLang="ko-KR" sz="4800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1691680" y="1756051"/>
            <a:ext cx="41250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2. </a:t>
            </a:r>
            <a:r>
              <a:rPr lang="ko-KR" altLang="en-US" sz="40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선택 실행 구조</a:t>
            </a:r>
            <a:endParaRPr lang="ko-KR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텍스트 개체 틀 4"/>
          <p:cNvSpPr txBox="1">
            <a:spLocks/>
          </p:cNvSpPr>
          <p:nvPr/>
        </p:nvSpPr>
        <p:spPr>
          <a:xfrm>
            <a:off x="1763688" y="2564904"/>
            <a:ext cx="2511906" cy="1175706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rgbClr val="FF5C0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altLang="ko-KR" sz="3200" dirty="0" smtClean="0">
                <a:latin typeface="+mn-ea"/>
              </a:rPr>
              <a:t>01. </a:t>
            </a:r>
            <a:r>
              <a:rPr lang="ko-KR" altLang="en-US" sz="3200" smtClean="0">
                <a:latin typeface="+mn-ea"/>
              </a:rPr>
              <a:t>단순 선택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02. </a:t>
            </a:r>
            <a:r>
              <a:rPr lang="ko-KR" altLang="en-US" sz="3200" smtClean="0">
                <a:latin typeface="+mn-ea"/>
              </a:rPr>
              <a:t>중첩 선택</a:t>
            </a:r>
            <a:endParaRPr lang="en-US" altLang="ko-KR" sz="3200" dirty="0" smtClean="0">
              <a:latin typeface="+mn-ea"/>
            </a:endParaRPr>
          </a:p>
        </p:txBody>
      </p:sp>
      <p:sp>
        <p:nvSpPr>
          <p:cNvPr id="22" name="텍스트 개체 틀 10"/>
          <p:cNvSpPr txBox="1">
            <a:spLocks/>
          </p:cNvSpPr>
          <p:nvPr/>
        </p:nvSpPr>
        <p:spPr>
          <a:xfrm>
            <a:off x="5842992" y="6026987"/>
            <a:ext cx="284380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solidFill>
                  <a:schemeClr val="accent3"/>
                </a:solidFill>
                <a:latin typeface="+mn-ea"/>
              </a:rPr>
              <a:t>교과서 </a:t>
            </a:r>
            <a:r>
              <a:rPr lang="en-US" altLang="ko-KR" sz="2400" b="1" dirty="0" smtClean="0">
                <a:solidFill>
                  <a:schemeClr val="accent3"/>
                </a:solidFill>
                <a:latin typeface="+mn-ea"/>
              </a:rPr>
              <a:t>43~60</a:t>
            </a:r>
            <a:r>
              <a:rPr lang="ko-KR" altLang="en-US" sz="2400" b="1" smtClean="0">
                <a:solidFill>
                  <a:schemeClr val="accent3"/>
                </a:solidFill>
                <a:latin typeface="+mn-ea"/>
              </a:rPr>
              <a:t>쪽</a:t>
            </a:r>
            <a:endParaRPr lang="ko-KR" altLang="en-US" sz="2400" b="1" dirty="0">
              <a:solidFill>
                <a:schemeClr val="accent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37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55046"/>
            <a:ext cx="7920880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spc="-150" dirty="0">
                <a:solidFill>
                  <a:schemeClr val="tx1"/>
                </a:solidFill>
              </a:rPr>
              <a:t>한 개의 문자 ‘</a:t>
            </a:r>
            <a:r>
              <a:rPr lang="en-US" altLang="ko-KR" sz="3000" b="1" spc="-150" dirty="0">
                <a:solidFill>
                  <a:schemeClr val="tx1"/>
                </a:solidFill>
              </a:rPr>
              <a:t>f’ </a:t>
            </a:r>
            <a:r>
              <a:rPr lang="ko-KR" altLang="en-US" sz="3000" b="1" spc="-150" dirty="0">
                <a:solidFill>
                  <a:schemeClr val="tx1"/>
                </a:solidFill>
              </a:rPr>
              <a:t>또는 ‘</a:t>
            </a:r>
            <a:r>
              <a:rPr lang="en-US" altLang="ko-KR" sz="3000" b="1" spc="-150" dirty="0">
                <a:solidFill>
                  <a:schemeClr val="tx1"/>
                </a:solidFill>
              </a:rPr>
              <a:t>m’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이 입력되면 해당 성별을 영어로 출력하는 프로그램을 작성해 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하나의 문자인 ‘</a:t>
            </a:r>
            <a:r>
              <a:rPr lang="en-US" altLang="ko-KR" sz="2400" dirty="0" smtClean="0">
                <a:solidFill>
                  <a:schemeClr val="tx1"/>
                </a:solidFill>
              </a:rPr>
              <a:t>f’ </a:t>
            </a:r>
            <a:r>
              <a:rPr lang="ko-KR" altLang="en-US" sz="2400" dirty="0">
                <a:solidFill>
                  <a:schemeClr val="tx1"/>
                </a:solidFill>
              </a:rPr>
              <a:t>또는 ‘</a:t>
            </a:r>
            <a:r>
              <a:rPr lang="en-US" altLang="ko-KR" sz="2400" dirty="0">
                <a:solidFill>
                  <a:schemeClr val="tx1"/>
                </a:solidFill>
              </a:rPr>
              <a:t>m’</a:t>
            </a:r>
            <a:r>
              <a:rPr lang="ko-KR" altLang="en-US" sz="2400" dirty="0">
                <a:solidFill>
                  <a:schemeClr val="tx1"/>
                </a:solidFill>
              </a:rPr>
              <a:t>이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‘f’</a:t>
            </a:r>
            <a:r>
              <a:rPr lang="ko-KR" altLang="en-US" sz="2400" dirty="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Female”, ‘m’</a:t>
            </a:r>
            <a:r>
              <a:rPr lang="ko-KR" altLang="en-US" sz="2400" dirty="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Male”</a:t>
            </a:r>
            <a:r>
              <a:rPr lang="ko-KR" altLang="en-US" sz="2400" dirty="0">
                <a:solidFill>
                  <a:schemeClr val="tx1"/>
                </a:solidFill>
              </a:rPr>
              <a:t>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f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Female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성별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45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성별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556791"/>
            <a:ext cx="8013965" cy="4608513"/>
            <a:chOff x="698512" y="1453688"/>
            <a:chExt cx="8013965" cy="4608513"/>
          </a:xfrm>
        </p:grpSpPr>
        <p:sp>
          <p:nvSpPr>
            <p:cNvPr id="17" name="object 23"/>
            <p:cNvSpPr/>
            <p:nvPr/>
          </p:nvSpPr>
          <p:spPr>
            <a:xfrm>
              <a:off x="698512" y="1921689"/>
              <a:ext cx="535443" cy="4140512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</p:txBody>
        </p:sp>
        <p:sp>
          <p:nvSpPr>
            <p:cNvPr id="18" name="object 24"/>
            <p:cNvSpPr/>
            <p:nvPr/>
          </p:nvSpPr>
          <p:spPr>
            <a:xfrm>
              <a:off x="1259632" y="1921689"/>
              <a:ext cx="7452845" cy="4140512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char </a:t>
              </a:r>
              <a:r>
                <a:rPr lang="en-US" sz="2400" dirty="0" err="1"/>
                <a:t>fm</a:t>
              </a:r>
              <a:r>
                <a:rPr lang="en-US" sz="2400" dirty="0"/>
                <a:t>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("%c", &amp;</a:t>
              </a:r>
              <a:r>
                <a:rPr lang="en-US" sz="2400" dirty="0" err="1"/>
                <a:t>fm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if(</a:t>
              </a:r>
              <a:r>
                <a:rPr lang="en-US" sz="2400" dirty="0" err="1" smtClean="0"/>
                <a:t>fm</a:t>
              </a:r>
              <a:r>
                <a:rPr lang="en-US" sz="2400" dirty="0" smtClean="0"/>
                <a:t> </a:t>
              </a:r>
              <a:r>
                <a:rPr lang="en-US" sz="2400" dirty="0"/>
                <a:t>== 'f')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("Female");</a:t>
              </a:r>
            </a:p>
            <a:p>
              <a:r>
                <a:rPr lang="en-US" sz="2400" dirty="0" smtClean="0"/>
                <a:t>    else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("Male");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9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20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성별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04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543179"/>
            <a:ext cx="8008312" cy="2388531"/>
            <a:chOff x="1133655" y="2432423"/>
            <a:chExt cx="4644126" cy="1057950"/>
          </a:xfrm>
        </p:grpSpPr>
        <p:sp>
          <p:nvSpPr>
            <p:cNvPr id="16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61118"/>
              <a:ext cx="324485" cy="829255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10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475656" y="2661118"/>
              <a:ext cx="4302125" cy="829255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하나의 문자를 </a:t>
              </a:r>
              <a:r>
                <a:rPr lang="ko-KR" altLang="en-US" sz="2400" dirty="0" err="1"/>
                <a:t>입력받기</a:t>
              </a:r>
              <a:r>
                <a:rPr lang="ko-KR" altLang="en-US" sz="2400" dirty="0"/>
                <a:t> 위한 변수 선언</a:t>
              </a:r>
            </a:p>
            <a:p>
              <a:r>
                <a:rPr lang="ko-KR" altLang="en-US" sz="2400" dirty="0"/>
                <a:t>입력된 값을 문자형 변수 </a:t>
              </a:r>
              <a:r>
                <a:rPr lang="en-US" altLang="ko-KR" sz="2400" dirty="0" err="1" smtClean="0"/>
                <a:t>f’m</a:t>
              </a:r>
              <a:r>
                <a:rPr lang="ko-KR" altLang="en-US" sz="2400" dirty="0"/>
                <a:t>에 저장</a:t>
              </a:r>
            </a:p>
            <a:p>
              <a:r>
                <a:rPr lang="en-US" altLang="ko-KR" sz="2400" dirty="0" err="1" smtClean="0"/>
                <a:t>F’m</a:t>
              </a:r>
              <a:r>
                <a:rPr lang="ko-KR" altLang="en-US" sz="2400" dirty="0"/>
                <a:t>에 저장되어 있는 값이 ‘</a:t>
              </a:r>
              <a:r>
                <a:rPr lang="en-US" altLang="ko-KR" sz="2400" dirty="0"/>
                <a:t>f’</a:t>
              </a:r>
              <a:r>
                <a:rPr lang="ko-KR" altLang="en-US" sz="2400" dirty="0"/>
                <a:t>인 경우 참</a:t>
              </a:r>
              <a:r>
                <a:rPr lang="en-US" altLang="ko-KR" sz="2400" dirty="0"/>
                <a:t>(1)</a:t>
              </a:r>
              <a:r>
                <a:rPr lang="ko-KR" altLang="en-US" sz="2400" dirty="0"/>
                <a:t>으로 계산</a:t>
              </a:r>
            </a:p>
            <a:p>
              <a:r>
                <a:rPr lang="ko-KR" altLang="en-US" sz="2400" dirty="0"/>
                <a:t>참인 경우 실행되는 명령</a:t>
              </a:r>
            </a:p>
            <a:p>
              <a:r>
                <a:rPr lang="ko-KR" altLang="en-US" sz="2400" dirty="0"/>
                <a:t>참이 아닌 경우 실행되는 명령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3242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2968" y="4160457"/>
            <a:ext cx="8012487" cy="1920531"/>
            <a:chOff x="1097157" y="3856533"/>
            <a:chExt cx="4680890" cy="769770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58540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7157" y="3856533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59" y="4782736"/>
            <a:ext cx="19621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3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                                               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01653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입력된 정수의 절댓값을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43608" y="2570698"/>
            <a:ext cx="323197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ko-KR" sz="2400" dirty="0">
                <a:solidFill>
                  <a:srgbClr val="FF0000"/>
                </a:solidFill>
              </a:rPr>
              <a:t>#include &lt;stdio.h&gt;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int main( )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{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int </a:t>
            </a:r>
            <a:r>
              <a:rPr lang="pt-BR" altLang="ko-KR" sz="2400" dirty="0">
                <a:solidFill>
                  <a:srgbClr val="FF0000"/>
                </a:solidFill>
              </a:rPr>
              <a:t>n;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scanf</a:t>
            </a:r>
            <a:r>
              <a:rPr lang="pt-BR" altLang="ko-KR" sz="2400" dirty="0">
                <a:solidFill>
                  <a:srgbClr val="FF0000"/>
                </a:solidFill>
              </a:rPr>
              <a:t>("%d", &amp;n);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if(n </a:t>
            </a:r>
            <a:r>
              <a:rPr lang="pt-BR" altLang="ko-KR" sz="2400" dirty="0">
                <a:solidFill>
                  <a:srgbClr val="FF0000"/>
                </a:solidFill>
              </a:rPr>
              <a:t>&gt;= 0)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pt-BR" altLang="ko-KR" sz="2400" dirty="0">
                <a:solidFill>
                  <a:srgbClr val="FF0000"/>
                </a:solidFill>
              </a:rPr>
              <a:t>("%d", n);</a:t>
            </a: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else</a:t>
            </a:r>
            <a:endParaRPr lang="pt-BR" altLang="ko-KR" sz="2400" dirty="0">
              <a:solidFill>
                <a:srgbClr val="FF0000"/>
              </a:solidFill>
            </a:endParaRPr>
          </a:p>
          <a:p>
            <a:r>
              <a:rPr lang="pt-BR" altLang="ko-KR" sz="2400" dirty="0" smtClean="0">
                <a:solidFill>
                  <a:srgbClr val="FF0000"/>
                </a:solidFill>
              </a:rPr>
              <a:t>        printf</a:t>
            </a:r>
            <a:r>
              <a:rPr lang="pt-BR" altLang="ko-KR" sz="2400" dirty="0">
                <a:solidFill>
                  <a:srgbClr val="FF0000"/>
                </a:solidFill>
              </a:rPr>
              <a:t>("%d", -n);</a:t>
            </a:r>
          </a:p>
          <a:p>
            <a:r>
              <a:rPr lang="pt-BR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236296" y="2132856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82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988840"/>
            <a:ext cx="7344816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if(</a:t>
            </a:r>
            <a:r>
              <a:rPr lang="ko-KR" altLang="en-US" sz="3000" b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){…}, if(</a:t>
            </a:r>
            <a:r>
              <a:rPr lang="ko-KR" altLang="en-US" sz="3000" b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){…} else {…} </a:t>
            </a:r>
            <a:r>
              <a:rPr lang="ko-KR" altLang="en-US" sz="3000" b="1">
                <a:solidFill>
                  <a:schemeClr val="tx1"/>
                </a:solidFill>
                <a:latin typeface="+mn-ea"/>
              </a:rPr>
              <a:t>구조를 사용하면 문제 해결 상황에서 주어진 조건에 따라 선택적으로 </a:t>
            </a:r>
            <a:r>
              <a:rPr lang="ko-KR" altLang="en-US" sz="3000" b="1" smtClean="0">
                <a:solidFill>
                  <a:schemeClr val="tx1"/>
                </a:solidFill>
                <a:latin typeface="+mn-ea"/>
              </a:rPr>
              <a:t>다른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명령들의 실행이 가능한 선택적 실행 구조를 만들어 낼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1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64087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>
                <a:latin typeface="+mn-ea"/>
              </a:rPr>
              <a:t>중첩된 선택 구조의 개념과 필요성을 이해할 수 있다</a:t>
            </a:r>
            <a:r>
              <a:rPr lang="en-US" altLang="ko-KR" sz="3000" b="1" dirty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문제 </a:t>
            </a:r>
            <a:r>
              <a:rPr lang="ko-KR" altLang="en-US" sz="3000" b="1" dirty="0">
                <a:latin typeface="+mn-ea"/>
              </a:rPr>
              <a:t>해결에 필요한 선택 구조를 중첩해 사용할 수 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293096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505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복잡한 선택 실행 구조는 어떻게 설계할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76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113358" y="797223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단순 선택 구조의 중첩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복잡한 선택 실행 구조는 기본적인 단순 선택 구조를 중첩하거나 결합하여 만들어 낼 </a:t>
            </a:r>
            <a:r>
              <a:rPr lang="ko-KR" altLang="en-US" sz="3000" dirty="0" smtClean="0">
                <a:latin typeface="+mn-ea"/>
              </a:rPr>
              <a:t>수 있다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26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270599"/>
              </p:ext>
            </p:extLst>
          </p:nvPr>
        </p:nvGraphicFramePr>
        <p:xfrm>
          <a:off x="1077226" y="3239714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조건 선택 구조 안에 다른 조건 선택 구조를 중첩해 넣으면 여러 가지 상황에 따라 다르게 실행할 수 있는 복잡한 선택 구조를 만들어 낼 수 있다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911109"/>
            <a:ext cx="3595974" cy="242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27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094561"/>
              </p:ext>
            </p:extLst>
          </p:nvPr>
        </p:nvGraphicFramePr>
        <p:xfrm>
          <a:off x="1174856" y="1442949"/>
          <a:ext cx="7488832" cy="522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if(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1)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else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if(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2)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2-1… ;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}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else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{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2-2… ;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}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이 참이 아니면서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가 참인 경우</a:t>
                      </a: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3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이 참이 아니면서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도 참이 아닌 경우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13358" y="797223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단순 선택 구조의 중첩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79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34118"/>
            <a:ext cx="7920880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chemeClr val="tx1"/>
                </a:solidFill>
              </a:rPr>
              <a:t>정수</a:t>
            </a:r>
            <a:r>
              <a:rPr lang="en-US" altLang="ko-KR" sz="3000" b="1" dirty="0">
                <a:solidFill>
                  <a:schemeClr val="tx1"/>
                </a:solidFill>
              </a:rPr>
              <a:t>(n) </a:t>
            </a:r>
            <a:r>
              <a:rPr lang="ko-KR" altLang="en-US" sz="3000" b="1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양수인 경우 </a:t>
            </a:r>
            <a:r>
              <a:rPr lang="en-US" altLang="ko-KR" sz="3000" b="1" dirty="0">
                <a:solidFill>
                  <a:schemeClr val="tx1"/>
                </a:solidFill>
              </a:rPr>
              <a:t>1, 0</a:t>
            </a:r>
            <a:r>
              <a:rPr lang="ko-KR" altLang="en-US" sz="3000" b="1" dirty="0">
                <a:solidFill>
                  <a:schemeClr val="tx1"/>
                </a:solidFill>
              </a:rPr>
              <a:t>인 경우 </a:t>
            </a:r>
            <a:r>
              <a:rPr lang="en-US" altLang="ko-KR" sz="3000" b="1" dirty="0">
                <a:solidFill>
                  <a:schemeClr val="tx1"/>
                </a:solidFill>
              </a:rPr>
              <a:t>0, </a:t>
            </a:r>
            <a:r>
              <a:rPr lang="ko-KR" altLang="en-US" sz="3000" b="1" dirty="0">
                <a:solidFill>
                  <a:schemeClr val="tx1"/>
                </a:solidFill>
              </a:rPr>
              <a:t>음수인 경우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-1</a:t>
            </a:r>
            <a:r>
              <a:rPr lang="ko-KR" altLang="en-US" sz="3000" b="1" dirty="0">
                <a:solidFill>
                  <a:schemeClr val="tx1"/>
                </a:solidFill>
              </a:rPr>
              <a:t>을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출력하는 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.(-2</a:t>
            </a:r>
            <a:r>
              <a:rPr lang="en-US" altLang="ko-KR" sz="3000" b="1" baseline="30000" dirty="0" smtClean="0">
                <a:solidFill>
                  <a:schemeClr val="tx1"/>
                </a:solidFill>
              </a:rPr>
              <a:t>63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=2</a:t>
            </a:r>
            <a:r>
              <a:rPr lang="en-US" altLang="ko-KR" sz="3000" b="1" baseline="30000" dirty="0" smtClean="0">
                <a:solidFill>
                  <a:schemeClr val="tx1"/>
                </a:solidFill>
              </a:rPr>
              <a:t>63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-1)</a:t>
            </a:r>
          </a:p>
          <a:p>
            <a:pPr algn="just">
              <a:buSzPct val="70000"/>
            </a:pP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양수인 경우 </a:t>
            </a:r>
            <a:r>
              <a:rPr lang="en-US" altLang="ko-KR" sz="2400" dirty="0">
                <a:solidFill>
                  <a:schemeClr val="tx1"/>
                </a:solidFill>
              </a:rPr>
              <a:t>1, 0</a:t>
            </a:r>
            <a:r>
              <a:rPr lang="ko-KR" altLang="en-US" sz="2400" dirty="0">
                <a:solidFill>
                  <a:schemeClr val="tx1"/>
                </a:solidFill>
              </a:rPr>
              <a:t>인 경우 </a:t>
            </a:r>
            <a:r>
              <a:rPr lang="en-US" altLang="ko-KR" sz="2400" dirty="0">
                <a:solidFill>
                  <a:schemeClr val="tx1"/>
                </a:solidFill>
              </a:rPr>
              <a:t>0, </a:t>
            </a:r>
            <a:r>
              <a:rPr lang="ko-KR" altLang="en-US" sz="2400" dirty="0">
                <a:solidFill>
                  <a:schemeClr val="tx1"/>
                </a:solidFill>
              </a:rPr>
              <a:t>음수인 경우 </a:t>
            </a:r>
            <a:r>
              <a:rPr lang="en-US" altLang="ko-KR" sz="2400" dirty="0" smtClean="0">
                <a:solidFill>
                  <a:schemeClr val="tx1"/>
                </a:solidFill>
              </a:rPr>
              <a:t>-1</a:t>
            </a:r>
            <a:r>
              <a:rPr lang="ko-KR" altLang="en-US" sz="2400" dirty="0">
                <a:solidFill>
                  <a:schemeClr val="tx1"/>
                </a:solidFill>
              </a:rPr>
              <a:t>을 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3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-</a:t>
            </a:r>
            <a:r>
              <a:rPr lang="en-US" altLang="ko-KR" sz="2400" dirty="0">
                <a:solidFill>
                  <a:schemeClr val="tx1"/>
                </a:solidFill>
              </a:rPr>
              <a:t>2147483649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1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   -</a:t>
            </a:r>
            <a:r>
              <a:rPr lang="en-US" altLang="ko-KR" sz="2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부호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77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부호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454742"/>
            <a:ext cx="8028909" cy="4939737"/>
            <a:chOff x="698512" y="1453688"/>
            <a:chExt cx="8028909" cy="4939737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74576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long </a:t>
              </a:r>
              <a:r>
                <a:rPr lang="en-US" sz="2400" dirty="0" err="1"/>
                <a:t>long</a:t>
              </a:r>
              <a:r>
                <a:rPr lang="en-US" sz="2400" dirty="0"/>
                <a:t> n;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</a:t>
              </a:r>
              <a:r>
                <a:rPr lang="en-US" sz="2400" dirty="0" err="1"/>
                <a:t>lld</a:t>
              </a:r>
              <a:r>
                <a:rPr lang="en-US" sz="2400" dirty="0"/>
                <a:t>", &amp;n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if(n </a:t>
              </a:r>
              <a:r>
                <a:rPr lang="en-US" sz="2400" dirty="0"/>
                <a:t>&gt; 0)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("1\n");</a:t>
              </a:r>
            </a:p>
            <a:p>
              <a:r>
                <a:rPr lang="en-US" sz="2400" dirty="0" smtClean="0"/>
                <a:t>    else</a:t>
              </a:r>
              <a:endParaRPr lang="en-US" sz="2400" dirty="0"/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if(n </a:t>
              </a:r>
              <a:r>
                <a:rPr lang="en-US" sz="2400" dirty="0"/>
                <a:t>== 0)</a:t>
              </a:r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("0\n");</a:t>
              </a:r>
            </a:p>
          </p:txBody>
        </p:sp>
        <p:sp>
          <p:nvSpPr>
            <p:cNvPr id="18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4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4294967295"/>
          </p:nvPr>
        </p:nvSpPr>
        <p:spPr>
          <a:xfrm>
            <a:off x="539552" y="836712"/>
            <a:ext cx="7920880" cy="53553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선택 </a:t>
            </a:r>
            <a:r>
              <a:rPr lang="ko-KR" altLang="en-US" sz="3000" dirty="0">
                <a:latin typeface="+mn-ea"/>
              </a:rPr>
              <a:t>실행 구조는 </a:t>
            </a:r>
            <a:r>
              <a:rPr lang="ko-KR" altLang="en-US" sz="3000" dirty="0" err="1">
                <a:latin typeface="+mn-ea"/>
              </a:rPr>
              <a:t>조건식의</a:t>
            </a:r>
            <a:r>
              <a:rPr lang="ko-KR" altLang="en-US" sz="3000" dirty="0">
                <a:latin typeface="+mn-ea"/>
              </a:rPr>
              <a:t> 계산 결과나 값에 따라 프로그램의 흐름을 변화시킬 수 있는 구조로서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단순 선택</a:t>
            </a:r>
            <a:r>
              <a:rPr lang="en-US" altLang="ko-KR" sz="3000" dirty="0" smtClean="0">
                <a:latin typeface="+mn-ea"/>
              </a:rPr>
              <a:t>, </a:t>
            </a:r>
            <a:r>
              <a:rPr lang="ko-KR" altLang="en-US" sz="3000" dirty="0" smtClean="0">
                <a:latin typeface="+mn-ea"/>
              </a:rPr>
              <a:t>중첩 </a:t>
            </a:r>
            <a:r>
              <a:rPr lang="ko-KR" altLang="en-US" sz="3000" dirty="0">
                <a:latin typeface="+mn-ea"/>
              </a:rPr>
              <a:t>선택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다중 선택의 형태로 다양하게 구성할 수 있다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선택 </a:t>
            </a:r>
            <a:r>
              <a:rPr lang="ko-KR" altLang="en-US" sz="3000" dirty="0">
                <a:latin typeface="+mn-ea"/>
              </a:rPr>
              <a:t>실행 구조에 사용되는 </a:t>
            </a:r>
            <a:r>
              <a:rPr lang="ko-KR" altLang="en-US" sz="3000" dirty="0" err="1">
                <a:latin typeface="+mn-ea"/>
              </a:rPr>
              <a:t>조건식은</a:t>
            </a:r>
            <a:r>
              <a:rPr lang="ko-KR" altLang="en-US" sz="3000" dirty="0">
                <a:latin typeface="+mn-ea"/>
              </a:rPr>
              <a:t> 비교 연산자와 논리 연산자가 이용되는 것이 일반적이며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 계산 </a:t>
            </a:r>
            <a:r>
              <a:rPr lang="ko-KR" altLang="en-US" sz="3000" dirty="0" smtClean="0">
                <a:latin typeface="+mn-ea"/>
              </a:rPr>
              <a:t>결과가 참 </a:t>
            </a:r>
            <a:r>
              <a:rPr lang="ko-KR" altLang="en-US" sz="3000" dirty="0">
                <a:latin typeface="+mn-ea"/>
              </a:rPr>
              <a:t>또는 거짓이 되는 계산식이나 값도 사용이 가능하다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0" indent="0" algn="just">
              <a:buNone/>
            </a:pPr>
            <a:r>
              <a:rPr lang="ko-KR" altLang="en-US" sz="3000" dirty="0" smtClean="0">
                <a:latin typeface="+mn-ea"/>
              </a:rPr>
              <a:t>  다양한 </a:t>
            </a:r>
            <a:r>
              <a:rPr lang="ko-KR" altLang="en-US" sz="3000" dirty="0">
                <a:latin typeface="+mn-ea"/>
              </a:rPr>
              <a:t>문제 상황에서 사용될 수 있는 복합적인 선택 실행 구조를 만드는 기초 개념과 원리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방법은 어떤 </a:t>
            </a:r>
            <a:r>
              <a:rPr lang="ko-KR" altLang="en-US" sz="3000" dirty="0" smtClean="0">
                <a:latin typeface="+mn-ea"/>
              </a:rPr>
              <a:t>것일까</a:t>
            </a:r>
            <a:r>
              <a:rPr lang="en-US" altLang="ko-KR" sz="3000" dirty="0" smtClean="0">
                <a:latin typeface="+mn-ea"/>
              </a:rPr>
              <a:t>?</a:t>
            </a:r>
            <a:endParaRPr lang="ko-KR" altLang="en-US" sz="3000" spc="-6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2. </a:t>
            </a:r>
            <a:r>
              <a:rPr lang="ko-KR" altLang="en-US" sz="30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선택 실행 구조</a:t>
            </a: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부호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22631" y="1484784"/>
            <a:ext cx="8013965" cy="1333189"/>
            <a:chOff x="698512" y="1951795"/>
            <a:chExt cx="8013965" cy="1333189"/>
          </a:xfrm>
        </p:grpSpPr>
        <p:sp>
          <p:nvSpPr>
            <p:cNvPr id="16" name="object 23"/>
            <p:cNvSpPr/>
            <p:nvPr/>
          </p:nvSpPr>
          <p:spPr>
            <a:xfrm>
              <a:off x="698512" y="1951795"/>
              <a:ext cx="535443" cy="133318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7200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16</a:t>
              </a:r>
            </a:p>
          </p:txBody>
        </p:sp>
        <p:sp>
          <p:nvSpPr>
            <p:cNvPr id="17" name="object 24"/>
            <p:cNvSpPr/>
            <p:nvPr/>
          </p:nvSpPr>
          <p:spPr>
            <a:xfrm>
              <a:off x="1259632" y="1951795"/>
              <a:ext cx="7452845" cy="133318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7200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 smtClean="0"/>
                <a:t>        else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("-1\n");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}</a:t>
              </a: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/>
                <a:t>}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16536" y="2924944"/>
            <a:ext cx="8008310" cy="2083669"/>
            <a:chOff x="1133656" y="2430314"/>
            <a:chExt cx="4644125" cy="922918"/>
          </a:xfrm>
        </p:grpSpPr>
        <p:sp>
          <p:nvSpPr>
            <p:cNvPr id="15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6"/>
            <p:cNvSpPr/>
            <p:nvPr/>
          </p:nvSpPr>
          <p:spPr>
            <a:xfrm>
              <a:off x="1133656" y="2684519"/>
              <a:ext cx="324485" cy="668713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13</a:t>
              </a:r>
              <a:endParaRPr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475656" y="2684519"/>
              <a:ext cx="4302125" cy="668713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en-US" altLang="ko-KR" sz="2400" dirty="0"/>
                <a:t> </a:t>
              </a:r>
              <a:r>
                <a:rPr lang="ko-KR" altLang="en-US" sz="2400"/>
                <a:t>범위의 정숫값을 입력받기 위한 변수 선언</a:t>
              </a:r>
            </a:p>
            <a:p>
              <a:r>
                <a:rPr lang="ko-KR" altLang="en-US" sz="2400" dirty="0"/>
                <a:t>입력된 값을 </a:t>
              </a:r>
              <a:r>
                <a:rPr lang="en-US" altLang="ko-KR" sz="2400" dirty="0"/>
                <a:t>10</a:t>
              </a:r>
              <a:r>
                <a:rPr lang="ko-KR" altLang="en-US" sz="2400"/>
                <a:t>진 정수로 인식해 변수 </a:t>
              </a:r>
              <a:r>
                <a:rPr lang="en-US" altLang="ko-KR" sz="2400" dirty="0"/>
                <a:t>n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n</a:t>
              </a:r>
              <a:r>
                <a:rPr lang="ko-KR" altLang="en-US" sz="2400"/>
                <a:t>에 저장되어 있는 값이 </a:t>
              </a:r>
              <a:r>
                <a:rPr lang="en-US" altLang="ko-KR" sz="2400" dirty="0"/>
                <a:t>0</a:t>
              </a:r>
              <a:r>
                <a:rPr lang="ko-KR" altLang="en-US" sz="2400"/>
                <a:t>보다 크지 않고</a:t>
              </a:r>
              <a:r>
                <a:rPr lang="en-US" altLang="ko-KR" sz="2400" dirty="0"/>
                <a:t>, 0</a:t>
              </a:r>
              <a:r>
                <a:rPr lang="ko-KR" altLang="en-US" sz="2400"/>
                <a:t>인 경우</a:t>
              </a:r>
            </a:p>
            <a:p>
              <a:r>
                <a:rPr lang="en-US" altLang="ko-KR" sz="2400" spc="-100" dirty="0"/>
                <a:t>n</a:t>
              </a:r>
              <a:r>
                <a:rPr lang="ko-KR" altLang="en-US" sz="2400" spc="-100"/>
                <a:t>에 저장되어 있는 값이 </a:t>
              </a:r>
              <a:r>
                <a:rPr lang="en-US" altLang="ko-KR" sz="2400" spc="-100" dirty="0"/>
                <a:t>0</a:t>
              </a:r>
              <a:r>
                <a:rPr lang="ko-KR" altLang="en-US" sz="2400" spc="-100"/>
                <a:t>보다 크지 않고</a:t>
              </a:r>
              <a:r>
                <a:rPr lang="en-US" altLang="ko-KR" sz="2400" spc="-100" dirty="0"/>
                <a:t>, 0</a:t>
              </a:r>
              <a:r>
                <a:rPr lang="ko-KR" altLang="en-US" sz="2400" spc="-100"/>
                <a:t>이 아닌 경우</a:t>
              </a:r>
              <a:endParaRPr sz="2400" spc="-100" dirty="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40134" y="243031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78487" y="5157192"/>
            <a:ext cx="8008312" cy="1207564"/>
            <a:chOff x="1099596" y="3851976"/>
            <a:chExt cx="4678451" cy="484005"/>
          </a:xfrm>
        </p:grpSpPr>
        <p:sp>
          <p:nvSpPr>
            <p:cNvPr id="25" name="object 15"/>
            <p:cNvSpPr/>
            <p:nvPr/>
          </p:nvSpPr>
          <p:spPr>
            <a:xfrm>
              <a:off x="1099597" y="4040902"/>
              <a:ext cx="4678450" cy="29507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3</a:t>
              </a:r>
            </a:p>
            <a:p>
              <a:r>
                <a:rPr lang="en-US" sz="2400" dirty="0"/>
                <a:t>1</a:t>
              </a:r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99596" y="385197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5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67234"/>
            <a:ext cx="8136904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en-US" altLang="ko-KR" sz="3000" b="1" dirty="0">
                <a:solidFill>
                  <a:schemeClr val="tx1"/>
                </a:solidFill>
              </a:rPr>
              <a:t>DNA </a:t>
            </a:r>
            <a:r>
              <a:rPr lang="ko-KR" altLang="en-US" sz="3000" b="1">
                <a:solidFill>
                  <a:schemeClr val="tx1"/>
                </a:solidFill>
              </a:rPr>
              <a:t>염기 서열이 입력될 경우 어떤 염기인지 출력해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‘A’, ‘C’, ‘G’, ‘T’ </a:t>
            </a:r>
            <a:r>
              <a:rPr lang="ko-KR" altLang="en-US" sz="2400">
                <a:solidFill>
                  <a:schemeClr val="tx1"/>
                </a:solidFill>
              </a:rPr>
              <a:t>중 하나의 문자가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‘A’</a:t>
            </a:r>
            <a:r>
              <a:rPr lang="ko-KR" altLang="en-US" sz="240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ADENINE”, ‘T’</a:t>
            </a:r>
            <a:r>
              <a:rPr lang="ko-KR" altLang="en-US" sz="240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THYMINE”, ‘G’</a:t>
            </a:r>
            <a:r>
              <a:rPr lang="ko-KR" altLang="en-US" sz="240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GUANINE”, ‘C’</a:t>
            </a:r>
            <a:r>
              <a:rPr lang="ko-KR" altLang="en-US" sz="2400">
                <a:solidFill>
                  <a:schemeClr val="tx1"/>
                </a:solidFill>
              </a:rPr>
              <a:t>일 경우 “</a:t>
            </a:r>
            <a:r>
              <a:rPr lang="en-US" altLang="ko-KR" sz="2400" dirty="0">
                <a:solidFill>
                  <a:schemeClr val="tx1"/>
                </a:solidFill>
              </a:rPr>
              <a:t>CYTOSINE</a:t>
            </a:r>
            <a:r>
              <a:rPr lang="en-US" altLang="ko-KR" sz="2400" dirty="0" smtClean="0">
                <a:solidFill>
                  <a:schemeClr val="tx1"/>
                </a:solidFill>
              </a:rPr>
              <a:t>”</a:t>
            </a:r>
            <a:r>
              <a:rPr lang="ko-KR" altLang="en-US" sz="2400" smtClean="0">
                <a:solidFill>
                  <a:schemeClr val="tx1"/>
                </a:solidFill>
              </a:rPr>
              <a:t>을 </a:t>
            </a:r>
            <a:r>
              <a:rPr lang="ko-KR" altLang="en-US" sz="2400" dirty="0">
                <a:solidFill>
                  <a:schemeClr val="tx1"/>
                </a:solidFill>
              </a:rPr>
              <a:t>출력한다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      [ </a:t>
            </a:r>
            <a:r>
              <a:rPr lang="ko-KR" altLang="en-US" sz="2400" b="1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G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           GUANINE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염기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91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염기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484784"/>
            <a:ext cx="7988288" cy="4936965"/>
            <a:chOff x="698512" y="1456460"/>
            <a:chExt cx="7988288" cy="4936965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char </a:t>
              </a:r>
              <a:r>
                <a:rPr lang="en-US" sz="2400" dirty="0" err="1"/>
                <a:t>dna</a:t>
              </a:r>
              <a:r>
                <a:rPr lang="en-US" sz="2400" dirty="0"/>
                <a:t>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("%c", &amp;</a:t>
              </a:r>
              <a:r>
                <a:rPr lang="en-US" sz="2400" dirty="0" err="1"/>
                <a:t>dna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if(</a:t>
              </a:r>
              <a:r>
                <a:rPr lang="en-US" sz="2400" dirty="0" err="1" smtClean="0"/>
                <a:t>dna</a:t>
              </a:r>
              <a:r>
                <a:rPr lang="en-US" sz="2400" dirty="0" smtClean="0"/>
                <a:t> </a:t>
              </a:r>
              <a:r>
                <a:rPr lang="en-US" sz="2400" dirty="0"/>
                <a:t>== 'A')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("ADENINE");</a:t>
              </a:r>
            </a:p>
            <a:p>
              <a:r>
                <a:rPr lang="en-US" sz="2400" dirty="0" smtClean="0"/>
                <a:t>    }</a:t>
              </a:r>
              <a:endParaRPr lang="en-US" sz="2400" dirty="0"/>
            </a:p>
            <a:p>
              <a:r>
                <a:rPr lang="en-US" sz="2400" dirty="0" smtClean="0"/>
                <a:t>    else </a:t>
              </a:r>
              <a:r>
                <a:rPr lang="en-US" sz="2400" dirty="0"/>
                <a:t>if(</a:t>
              </a:r>
              <a:r>
                <a:rPr lang="en-US" sz="2400" dirty="0" err="1"/>
                <a:t>dna</a:t>
              </a:r>
              <a:r>
                <a:rPr lang="en-US" sz="2400" dirty="0"/>
                <a:t> == 'T')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</p:txBody>
        </p:sp>
        <p:sp>
          <p:nvSpPr>
            <p:cNvPr id="18" name="object 28"/>
            <p:cNvSpPr/>
            <p:nvPr/>
          </p:nvSpPr>
          <p:spPr>
            <a:xfrm>
              <a:off x="698512" y="1456460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50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염기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173" y="1674961"/>
            <a:ext cx="7988288" cy="4471737"/>
            <a:chOff x="698512" y="1921688"/>
            <a:chExt cx="7988288" cy="4471737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</a:p>
            <a:p>
              <a:pPr algn="ctr"/>
              <a:r>
                <a:rPr lang="en-US" sz="2400" dirty="0"/>
                <a:t>21</a:t>
              </a:r>
            </a:p>
            <a:p>
              <a:pPr algn="ctr"/>
              <a:r>
                <a:rPr lang="en-US" sz="2400" dirty="0"/>
                <a:t>22</a:t>
              </a:r>
            </a:p>
            <a:p>
              <a:pPr algn="ctr"/>
              <a:r>
                <a:rPr lang="en-US" sz="2400" dirty="0"/>
                <a:t>23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33955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("THYMINE");</a:t>
              </a:r>
            </a:p>
            <a:p>
              <a:r>
                <a:rPr lang="en-US" sz="2400" dirty="0" smtClean="0"/>
                <a:t>    }</a:t>
              </a:r>
              <a:endParaRPr lang="en-US" sz="2400" dirty="0"/>
            </a:p>
            <a:p>
              <a:r>
                <a:rPr lang="en-US" sz="2400" dirty="0" smtClean="0"/>
                <a:t>    else </a:t>
              </a:r>
              <a:r>
                <a:rPr lang="en-US" sz="2400" dirty="0"/>
                <a:t>if(</a:t>
              </a:r>
              <a:r>
                <a:rPr lang="en-US" sz="2400" dirty="0" err="1"/>
                <a:t>dna</a:t>
              </a:r>
              <a:r>
                <a:rPr lang="en-US" sz="2400" dirty="0"/>
                <a:t> == 'G')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("GUANINE");</a:t>
              </a:r>
            </a:p>
            <a:p>
              <a:r>
                <a:rPr lang="en-US" sz="2400" dirty="0" smtClean="0"/>
                <a:t>    }</a:t>
              </a:r>
              <a:endParaRPr lang="en-US" sz="2400" dirty="0"/>
            </a:p>
            <a:p>
              <a:r>
                <a:rPr lang="en-US" sz="2400" dirty="0" smtClean="0"/>
                <a:t>    else </a:t>
              </a:r>
              <a:r>
                <a:rPr lang="en-US" sz="2400" dirty="0"/>
                <a:t>if(</a:t>
              </a:r>
              <a:r>
                <a:rPr lang="en-US" sz="2400" dirty="0" err="1"/>
                <a:t>dna</a:t>
              </a:r>
              <a:r>
                <a:rPr lang="en-US" sz="2400" dirty="0"/>
                <a:t> == 'C')</a:t>
              </a:r>
            </a:p>
            <a:p>
              <a:r>
                <a:rPr lang="en-US" sz="2400" dirty="0" smtClean="0"/>
                <a:t>    {</a:t>
              </a:r>
              <a:endParaRPr lang="en-US" sz="2400" dirty="0"/>
            </a:p>
            <a:p>
              <a:r>
                <a:rPr lang="en-US" sz="2400" dirty="0" smtClean="0"/>
                <a:t>    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("CYTOSINE");</a:t>
              </a:r>
            </a:p>
            <a:p>
              <a:r>
                <a:rPr lang="en-US" sz="2400" dirty="0" smtClean="0"/>
                <a:t>    }</a:t>
              </a:r>
              <a:endParaRPr lang="en-US" sz="2400" dirty="0"/>
            </a:p>
            <a:p>
              <a:r>
                <a:rPr lang="en-US" sz="2400" dirty="0"/>
                <a:t>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179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염기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59" y="1600125"/>
            <a:ext cx="8008312" cy="2710255"/>
            <a:chOff x="1133655" y="2432423"/>
            <a:chExt cx="4644126" cy="1200451"/>
          </a:xfrm>
        </p:grpSpPr>
        <p:sp>
          <p:nvSpPr>
            <p:cNvPr id="16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/>
            <p:cNvSpPr/>
            <p:nvPr/>
          </p:nvSpPr>
          <p:spPr>
            <a:xfrm>
              <a:off x="1133657" y="2636904"/>
              <a:ext cx="671079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/>
            <p:cNvSpPr/>
            <p:nvPr/>
          </p:nvSpPr>
          <p:spPr>
            <a:xfrm>
              <a:off x="1133656" y="2661118"/>
              <a:ext cx="671080" cy="971756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02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07~10</a:t>
              </a:r>
            </a:p>
            <a:p>
              <a:pPr algn="ctr"/>
              <a:r>
                <a:rPr lang="en-US" altLang="ko-KR" sz="2400" dirty="0"/>
                <a:t>11~14</a:t>
              </a:r>
            </a:p>
            <a:p>
              <a:pPr algn="ctr"/>
              <a:r>
                <a:rPr lang="en-US" altLang="ko-KR" sz="2400" dirty="0"/>
                <a:t>15~18</a:t>
              </a:r>
            </a:p>
            <a:p>
              <a:pPr algn="ctr"/>
              <a:r>
                <a:rPr lang="en-US" altLang="ko-KR" sz="2400" dirty="0"/>
                <a:t>19~22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804736" y="2661117"/>
              <a:ext cx="3973045" cy="971756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하나의 문자를 </a:t>
              </a:r>
              <a:r>
                <a:rPr lang="ko-KR" altLang="en-US" sz="2400" dirty="0" err="1"/>
                <a:t>입력받기</a:t>
              </a:r>
              <a:r>
                <a:rPr lang="ko-KR" altLang="en-US" sz="2400" dirty="0"/>
                <a:t> 위한 변수 선언</a:t>
              </a:r>
            </a:p>
            <a:p>
              <a:r>
                <a:rPr lang="ko-KR" altLang="en-US" sz="2400" dirty="0"/>
                <a:t>입력된 값을 문자형 변수 </a:t>
              </a:r>
              <a:r>
                <a:rPr lang="en-US" altLang="ko-KR" sz="2400" dirty="0" err="1"/>
                <a:t>dna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 err="1"/>
                <a:t>dna</a:t>
              </a:r>
              <a:r>
                <a:rPr lang="ko-KR" altLang="en-US" sz="2400"/>
                <a:t>의 값이 ‘</a:t>
              </a:r>
              <a:r>
                <a:rPr lang="en-US" altLang="ko-KR" sz="2400" dirty="0"/>
                <a:t>A’</a:t>
              </a:r>
              <a:r>
                <a:rPr lang="ko-KR" altLang="en-US" sz="2400"/>
                <a:t>인 경우 “</a:t>
              </a:r>
              <a:r>
                <a:rPr lang="en-US" altLang="ko-KR" sz="2400" dirty="0"/>
                <a:t>ADENINE” </a:t>
              </a:r>
              <a:r>
                <a:rPr lang="ko-KR" altLang="en-US" sz="2400"/>
                <a:t>출력</a:t>
              </a:r>
            </a:p>
            <a:p>
              <a:r>
                <a:rPr lang="en-US" altLang="ko-KR" sz="2400" dirty="0" err="1"/>
                <a:t>dna</a:t>
              </a:r>
              <a:r>
                <a:rPr lang="ko-KR" altLang="en-US" sz="2400"/>
                <a:t>의 값이 ‘</a:t>
              </a:r>
              <a:r>
                <a:rPr lang="en-US" altLang="ko-KR" sz="2400" dirty="0"/>
                <a:t>T’</a:t>
              </a:r>
              <a:r>
                <a:rPr lang="ko-KR" altLang="en-US" sz="2400"/>
                <a:t>인 경우 “</a:t>
              </a:r>
              <a:r>
                <a:rPr lang="en-US" altLang="ko-KR" sz="2400" dirty="0"/>
                <a:t>THYMINE” </a:t>
              </a:r>
              <a:r>
                <a:rPr lang="ko-KR" altLang="en-US" sz="2400"/>
                <a:t>출력</a:t>
              </a:r>
            </a:p>
            <a:p>
              <a:r>
                <a:rPr lang="en-US" altLang="ko-KR" sz="2400" dirty="0" err="1"/>
                <a:t>dna</a:t>
              </a:r>
              <a:r>
                <a:rPr lang="ko-KR" altLang="en-US" sz="2400"/>
                <a:t>의 값이 ‘</a:t>
              </a:r>
              <a:r>
                <a:rPr lang="en-US" altLang="ko-KR" sz="2400" dirty="0"/>
                <a:t>G’</a:t>
              </a:r>
              <a:r>
                <a:rPr lang="ko-KR" altLang="en-US" sz="2400"/>
                <a:t>인 경우 “</a:t>
              </a:r>
              <a:r>
                <a:rPr lang="en-US" altLang="ko-KR" sz="2400" dirty="0"/>
                <a:t>GUANINE” </a:t>
              </a:r>
              <a:r>
                <a:rPr lang="ko-KR" altLang="en-US" sz="2400"/>
                <a:t>출력</a:t>
              </a:r>
            </a:p>
            <a:p>
              <a:r>
                <a:rPr lang="en-US" altLang="ko-KR" sz="2400" dirty="0" err="1"/>
                <a:t>dna</a:t>
              </a:r>
              <a:r>
                <a:rPr lang="ko-KR" altLang="en-US" sz="2400"/>
                <a:t>의 값이 ‘</a:t>
              </a:r>
              <a:r>
                <a:rPr lang="en-US" altLang="ko-KR" sz="2400" dirty="0"/>
                <a:t>C’</a:t>
              </a:r>
              <a:r>
                <a:rPr lang="ko-KR" altLang="en-US" sz="2400"/>
                <a:t>인 경우 “</a:t>
              </a:r>
              <a:r>
                <a:rPr lang="en-US" altLang="ko-KR" sz="2400" dirty="0"/>
                <a:t>CYTOSINE” </a:t>
              </a:r>
              <a:r>
                <a:rPr lang="ko-KR" altLang="en-US" sz="2400"/>
                <a:t>출력</a:t>
              </a:r>
              <a:endParaRPr sz="2400" dirty="0"/>
            </a:p>
          </p:txBody>
        </p:sp>
        <p:sp>
          <p:nvSpPr>
            <p:cNvPr id="21" name="object 13"/>
            <p:cNvSpPr/>
            <p:nvPr/>
          </p:nvSpPr>
          <p:spPr>
            <a:xfrm>
              <a:off x="1133655" y="243242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611560" y="4522554"/>
            <a:ext cx="8008311" cy="1780275"/>
            <a:chOff x="1099597" y="3853321"/>
            <a:chExt cx="4678450" cy="713554"/>
          </a:xfrm>
        </p:grpSpPr>
        <p:sp>
          <p:nvSpPr>
            <p:cNvPr id="23" name="object 15"/>
            <p:cNvSpPr/>
            <p:nvPr/>
          </p:nvSpPr>
          <p:spPr>
            <a:xfrm>
              <a:off x="1099597" y="4040902"/>
              <a:ext cx="4678450" cy="525973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99597" y="3853321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62" y="5177988"/>
            <a:ext cx="1702211" cy="9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54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59"/>
            <a:ext cx="7992887" cy="202464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점수를 입력하면 ‘</a:t>
            </a:r>
            <a:r>
              <a:rPr lang="en-US" altLang="ko-KR" sz="3000" b="1" dirty="0">
                <a:solidFill>
                  <a:schemeClr val="tx1"/>
                </a:solidFill>
              </a:rPr>
              <a:t>A’, ‘B’, ‘C’, ‘D’</a:t>
            </a:r>
            <a:r>
              <a:rPr lang="ko-KR" altLang="en-US" sz="3000" b="1" dirty="0">
                <a:solidFill>
                  <a:schemeClr val="tx1"/>
                </a:solidFill>
              </a:rPr>
              <a:t>를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 A: 90 </a:t>
            </a:r>
            <a:r>
              <a:rPr lang="ko-KR" altLang="en-US" sz="3000" b="1" dirty="0">
                <a:solidFill>
                  <a:schemeClr val="tx1"/>
                </a:solidFill>
              </a:rPr>
              <a:t>이상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B: 90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미만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~80 </a:t>
            </a:r>
            <a:r>
              <a:rPr lang="ko-KR" altLang="en-US" sz="3000" b="1" dirty="0">
                <a:solidFill>
                  <a:schemeClr val="tx1"/>
                </a:solidFill>
              </a:rPr>
              <a:t>이상</a:t>
            </a:r>
            <a:r>
              <a:rPr lang="en-US" altLang="ko-KR" sz="3000" b="1" dirty="0">
                <a:solidFill>
                  <a:schemeClr val="tx1"/>
                </a:solidFill>
              </a:rPr>
              <a:t>, C: 80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미만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~70 </a:t>
            </a:r>
            <a:r>
              <a:rPr lang="ko-KR" altLang="en-US" sz="3000" b="1" dirty="0">
                <a:solidFill>
                  <a:schemeClr val="tx1"/>
                </a:solidFill>
              </a:rPr>
              <a:t>이상</a:t>
            </a:r>
            <a:r>
              <a:rPr lang="en-US" altLang="ko-KR" sz="3000" b="1" dirty="0">
                <a:solidFill>
                  <a:schemeClr val="tx1"/>
                </a:solidFill>
              </a:rPr>
              <a:t>, D: 70 </a:t>
            </a:r>
            <a:r>
              <a:rPr lang="ko-KR" altLang="en-US" sz="3000" b="1" dirty="0">
                <a:solidFill>
                  <a:schemeClr val="tx1"/>
                </a:solidFill>
              </a:rPr>
              <a:t>미만으로 처리한다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7308304" y="3129620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722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다중 선택 구조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5564" y="1602201"/>
            <a:ext cx="76808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선택 실행 구조를 중첩하면 여러 가지 경우에 따른 다중 선택 실행 구조를 만들어 낼 </a:t>
            </a:r>
            <a:r>
              <a:rPr lang="ko-KR" altLang="en-US" sz="3000" dirty="0" smtClean="0">
                <a:latin typeface="+mn-ea"/>
              </a:rPr>
              <a:t>수 있지만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err="1">
                <a:latin typeface="+mn-ea"/>
              </a:rPr>
              <a:t>정숫값을</a:t>
            </a:r>
            <a:r>
              <a:rPr lang="ko-KR" altLang="en-US" sz="3000" dirty="0">
                <a:latin typeface="+mn-ea"/>
              </a:rPr>
              <a:t> 이용해 분기하는 다중 선택 구조도 사용할 수 있다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단</a:t>
            </a:r>
            <a:r>
              <a:rPr lang="en-US" altLang="ko-KR" sz="3000" dirty="0">
                <a:latin typeface="+mn-ea"/>
              </a:rPr>
              <a:t>, C </a:t>
            </a:r>
            <a:r>
              <a:rPr lang="ko-KR" altLang="en-US" sz="3000" dirty="0" smtClean="0">
                <a:latin typeface="+mn-ea"/>
              </a:rPr>
              <a:t>언어에서는 </a:t>
            </a:r>
            <a:r>
              <a:rPr lang="ko-KR" altLang="en-US" sz="3000" dirty="0" err="1" smtClean="0">
                <a:latin typeface="+mn-ea"/>
              </a:rPr>
              <a:t>정숫값에</a:t>
            </a:r>
            <a:r>
              <a:rPr lang="ko-KR" altLang="en-US" sz="3000" dirty="0" smtClean="0">
                <a:latin typeface="+mn-ea"/>
              </a:rPr>
              <a:t> </a:t>
            </a:r>
            <a:r>
              <a:rPr lang="ko-KR" altLang="en-US" sz="3000" dirty="0">
                <a:latin typeface="+mn-ea"/>
              </a:rPr>
              <a:t>의한 다중 선택만 가능하다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예를 들어 중첩 선택 구조에서는 값의 범위에 </a:t>
            </a:r>
            <a:r>
              <a:rPr lang="ko-KR" altLang="en-US" sz="3000" dirty="0" smtClean="0">
                <a:latin typeface="+mn-ea"/>
              </a:rPr>
              <a:t>따른 다중 </a:t>
            </a:r>
            <a:r>
              <a:rPr lang="ko-KR" altLang="en-US" sz="3000" dirty="0">
                <a:latin typeface="+mn-ea"/>
              </a:rPr>
              <a:t>선택 구조를 구현할 수 있지만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다중 선택 구조에서는 범위를 사용할 수 없다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957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다중 선택 구조</a:t>
            </a: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37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801465"/>
              </p:ext>
            </p:extLst>
          </p:nvPr>
        </p:nvGraphicFramePr>
        <p:xfrm>
          <a:off x="251520" y="1426094"/>
          <a:ext cx="8568952" cy="2434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7065"/>
                <a:gridCol w="4311887"/>
              </a:tblGrid>
              <a:tr h="288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77754">
                <a:tc>
                  <a:txBody>
                    <a:bodyPr/>
                    <a:lstStyle/>
                    <a:p>
                      <a:pPr algn="ctr" latinLnBrk="1"/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값에 따라 분기하는 다중 선택 구조를 사용할 수도 있다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797761"/>
              </p:ext>
            </p:extLst>
          </p:nvPr>
        </p:nvGraphicFramePr>
        <p:xfrm>
          <a:off x="251520" y="3789040"/>
          <a:ext cx="8568952" cy="3113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7065"/>
                <a:gridCol w="4311887"/>
              </a:tblGrid>
              <a:tr h="1505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switch(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정숫값으로 평가되는 변수나 수식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문자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case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1: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; break;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case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2: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 ; break;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case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3: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 ; break;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    default : 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실행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값 입력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입력된 값이 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인 경우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입력된 값이 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인 경우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입력된 값이 값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인 경우</a:t>
                      </a:r>
                    </a:p>
                    <a:p>
                      <a:pPr latinLnBrk="1">
                        <a:lnSpc>
                          <a:spcPts val="2500"/>
                        </a:lnSpc>
                      </a:pP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그 외의 경우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64" y="1953849"/>
            <a:ext cx="3571516" cy="178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0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선택적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38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77226" y="1700808"/>
          <a:ext cx="7488832" cy="430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758"/>
                <a:gridCol w="4138074"/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if(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else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  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2…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조건식이 참인 경우 실행</a:t>
                      </a: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조건식이 참이 아닌 경우 실행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80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84784"/>
            <a:ext cx="8136904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spc="-150" dirty="0">
                <a:solidFill>
                  <a:schemeClr val="tx1"/>
                </a:solidFill>
              </a:rPr>
              <a:t>월이 입력되었을 때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12·1·2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인 경우에는 “</a:t>
            </a:r>
            <a:r>
              <a:rPr lang="en-US" altLang="ko-KR" sz="3000" b="1" spc="-150" dirty="0">
                <a:solidFill>
                  <a:schemeClr val="tx1"/>
                </a:solidFill>
              </a:rPr>
              <a:t>winter”</a:t>
            </a:r>
            <a:r>
              <a:rPr lang="ko-KR" altLang="en-US" sz="3000" b="1" spc="-150" dirty="0">
                <a:solidFill>
                  <a:schemeClr val="tx1"/>
                </a:solidFill>
              </a:rPr>
              <a:t>를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3·4·5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인 경우에는 “</a:t>
            </a:r>
            <a:r>
              <a:rPr lang="en-US" altLang="ko-KR" sz="3000" b="1" spc="-150" dirty="0">
                <a:solidFill>
                  <a:schemeClr val="tx1"/>
                </a:solidFill>
              </a:rPr>
              <a:t>spring”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을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, 6·7·8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인 경우에는 “</a:t>
            </a:r>
            <a:r>
              <a:rPr lang="en-US" altLang="ko-KR" sz="3000" b="1" spc="-150" dirty="0">
                <a:solidFill>
                  <a:schemeClr val="tx1"/>
                </a:solidFill>
              </a:rPr>
              <a:t>summer”</a:t>
            </a:r>
            <a:r>
              <a:rPr lang="ko-KR" altLang="en-US" sz="3000" b="1" spc="-150" dirty="0">
                <a:solidFill>
                  <a:schemeClr val="tx1"/>
                </a:solidFill>
              </a:rPr>
              <a:t>를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9·10·11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인 경우에는 “</a:t>
            </a:r>
            <a:r>
              <a:rPr lang="en-US" altLang="ko-KR" sz="3000" b="1" spc="-150" dirty="0">
                <a:solidFill>
                  <a:schemeClr val="tx1"/>
                </a:solidFill>
              </a:rPr>
              <a:t>fall”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을 출력하는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프로그램을 작성해 </a:t>
            </a:r>
            <a:r>
              <a:rPr lang="ko-KR" altLang="en-US" sz="3000" b="1" spc="-150" dirty="0">
                <a:solidFill>
                  <a:schemeClr val="tx1"/>
                </a:solidFill>
              </a:rPr>
              <a:t>보자</a:t>
            </a:r>
            <a:r>
              <a:rPr lang="en-US" altLang="ko-KR" sz="3000" b="1" spc="-150" dirty="0">
                <a:solidFill>
                  <a:schemeClr val="tx1"/>
                </a:solidFill>
              </a:rPr>
              <a:t>.(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1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>
                <a:solidFill>
                  <a:schemeClr val="tx1"/>
                </a:solidFill>
              </a:rPr>
              <a:t>= 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n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=12)</a:t>
            </a:r>
          </a:p>
          <a:p>
            <a:pPr algn="just">
              <a:buSzPct val="70000"/>
            </a:pP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월을 의미하는 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월에 따른 계절을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  <a:r>
              <a:rPr lang="en-US" altLang="ko-KR" sz="2400" b="1" dirty="0">
                <a:solidFill>
                  <a:schemeClr val="accent5"/>
                </a:solidFill>
              </a:rPr>
              <a:t>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	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1 ]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5                   	spring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]</a:t>
            </a:r>
            <a:r>
              <a:rPr lang="en-US" altLang="ko-KR" sz="2400" b="1" dirty="0">
                <a:solidFill>
                  <a:schemeClr val="accent5"/>
                </a:solidFill>
              </a:rPr>
              <a:t>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	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2 ]</a:t>
            </a:r>
          </a:p>
          <a:p>
            <a:pPr algn="just">
              <a:buSzPct val="70000"/>
            </a:pPr>
            <a:r>
              <a:rPr lang="en-US" altLang="ko-KR" sz="2400" dirty="0" smtClean="0">
                <a:solidFill>
                  <a:schemeClr val="tx1"/>
                </a:solidFill>
              </a:rPr>
              <a:t>12                 	winter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계절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9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2. </a:t>
            </a:r>
            <a:r>
              <a:rPr lang="ko-KR" altLang="en-US" sz="30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선택 실행 구조</a:t>
            </a:r>
            <a:endParaRPr lang="ko-KR" altLang="en-US" sz="30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6218"/>
              </p:ext>
            </p:extLst>
          </p:nvPr>
        </p:nvGraphicFramePr>
        <p:xfrm>
          <a:off x="971600" y="908720"/>
          <a:ext cx="7488832" cy="573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4736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단순 선택 </a:t>
                      </a:r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단순 선택 </a:t>
                      </a:r>
                      <a:r>
                        <a:rPr lang="en-US" altLang="ko-KR" sz="3000" b="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ko-KR" altLang="en-US" sz="3000" b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59672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36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중첩 선택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000" b="0" dirty="0" smtClean="0">
                          <a:solidFill>
                            <a:schemeClr val="bg1"/>
                          </a:solidFill>
                        </a:rPr>
                        <a:t>다중 선택</a:t>
                      </a:r>
                      <a:endParaRPr lang="ko-KR" altLang="en-US" sz="30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76144">
                <a:tc>
                  <a:txBody>
                    <a:bodyPr/>
                    <a:lstStyle/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  <a:p>
                      <a:pPr latinLnBrk="1"/>
                      <a:endParaRPr lang="en-US" altLang="ko-KR" sz="3000" dirty="0" smtClean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30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02635"/>
              </p:ext>
            </p:extLst>
          </p:nvPr>
        </p:nvGraphicFramePr>
        <p:xfrm>
          <a:off x="5588950" y="376015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543082"/>
            <a:ext cx="2088232" cy="216854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279" y="1496264"/>
            <a:ext cx="2545759" cy="21855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536" y="4293096"/>
            <a:ext cx="2938440" cy="230032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830" y="4328832"/>
            <a:ext cx="2686658" cy="218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16" name="object 27"/>
          <p:cNvSpPr/>
          <p:nvPr/>
        </p:nvSpPr>
        <p:spPr>
          <a:xfrm>
            <a:off x="1435718" y="1772827"/>
            <a:ext cx="138334" cy="1937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그룹 1"/>
          <p:cNvGrpSpPr/>
          <p:nvPr/>
        </p:nvGrpSpPr>
        <p:grpSpPr>
          <a:xfrm>
            <a:off x="611560" y="1511764"/>
            <a:ext cx="8013965" cy="4844586"/>
            <a:chOff x="698512" y="1548839"/>
            <a:chExt cx="8013965" cy="4844586"/>
          </a:xfrm>
        </p:grpSpPr>
        <p:sp>
          <p:nvSpPr>
            <p:cNvPr id="9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  <a:endParaRPr sz="2400" dirty="0"/>
            </a:p>
          </p:txBody>
        </p:sp>
        <p:sp>
          <p:nvSpPr>
            <p:cNvPr id="10" name="object 24"/>
            <p:cNvSpPr/>
            <p:nvPr/>
          </p:nvSpPr>
          <p:spPr>
            <a:xfrm>
              <a:off x="1259632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s;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&amp;s</a:t>
              </a:r>
              <a:r>
                <a:rPr lang="en-US" sz="2400" dirty="0" smtClean="0"/>
                <a:t>);</a:t>
              </a:r>
            </a:p>
            <a:p>
              <a:endParaRPr lang="en-US" sz="2400" dirty="0"/>
            </a:p>
            <a:p>
              <a:r>
                <a:rPr lang="en-US" sz="2400" dirty="0" smtClean="0"/>
                <a:t>	switch(s</a:t>
              </a:r>
              <a:r>
                <a:rPr lang="en-US" sz="2400" dirty="0"/>
                <a:t>)</a:t>
              </a:r>
            </a:p>
            <a:p>
              <a:r>
                <a:rPr lang="en-US" sz="2400" dirty="0" smtClean="0"/>
                <a:t>	{</a:t>
              </a:r>
              <a:endParaRPr lang="en-US" sz="2400" dirty="0"/>
            </a:p>
            <a:p>
              <a:r>
                <a:rPr lang="en-US" sz="2400" dirty="0" smtClean="0"/>
                <a:t>		case </a:t>
              </a:r>
              <a:r>
                <a:rPr lang="en-US" sz="2400" dirty="0"/>
                <a:t>12: case 1: case 2:</a:t>
              </a:r>
            </a:p>
            <a:p>
              <a:r>
                <a:rPr lang="en-US" sz="2400" dirty="0" smtClean="0"/>
                <a:t>		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("winter\n"); break;</a:t>
              </a:r>
            </a:p>
            <a:p>
              <a:r>
                <a:rPr lang="en-US" sz="2400" dirty="0" smtClean="0"/>
                <a:t>		case </a:t>
              </a:r>
              <a:r>
                <a:rPr lang="en-US" sz="2400" dirty="0"/>
                <a:t>3: case 4: case 5:</a:t>
              </a:r>
            </a:p>
            <a:p>
              <a:r>
                <a:rPr lang="en-US" sz="2400" dirty="0" smtClean="0"/>
                <a:t>		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("spring\n"); break</a:t>
              </a:r>
              <a:r>
                <a:rPr lang="en-US" sz="2400" dirty="0" smtClean="0"/>
                <a:t>;</a:t>
              </a:r>
              <a:endParaRPr lang="en-US" sz="2400" dirty="0"/>
            </a:p>
          </p:txBody>
        </p:sp>
        <p:sp>
          <p:nvSpPr>
            <p:cNvPr id="17" name="object 28"/>
            <p:cNvSpPr/>
            <p:nvPr/>
          </p:nvSpPr>
          <p:spPr>
            <a:xfrm>
              <a:off x="698512" y="1548839"/>
              <a:ext cx="1916655" cy="372849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계절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92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9" name="object 23"/>
          <p:cNvSpPr/>
          <p:nvPr/>
        </p:nvSpPr>
        <p:spPr>
          <a:xfrm>
            <a:off x="600102" y="1465971"/>
            <a:ext cx="535443" cy="2971141"/>
          </a:xfrm>
          <a:custGeom>
            <a:avLst/>
            <a:gdLst/>
            <a:ahLst/>
            <a:cxnLst/>
            <a:rect l="l" t="t" r="r" b="b"/>
            <a:pathLst>
              <a:path w="324485" h="3276600">
                <a:moveTo>
                  <a:pt x="288010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288010" y="3276003"/>
                </a:lnTo>
                <a:lnTo>
                  <a:pt x="308818" y="3275440"/>
                </a:lnTo>
                <a:lnTo>
                  <a:pt x="319503" y="3271502"/>
                </a:lnTo>
                <a:lnTo>
                  <a:pt x="323440" y="3260813"/>
                </a:lnTo>
                <a:lnTo>
                  <a:pt x="324002" y="3239998"/>
                </a:lnTo>
                <a:lnTo>
                  <a:pt x="324002" y="36004"/>
                </a:lnTo>
                <a:lnTo>
                  <a:pt x="323440" y="15189"/>
                </a:lnTo>
                <a:lnTo>
                  <a:pt x="319503" y="4500"/>
                </a:lnTo>
                <a:lnTo>
                  <a:pt x="308818" y="562"/>
                </a:lnTo>
                <a:lnTo>
                  <a:pt x="288010" y="0"/>
                </a:lnTo>
                <a:close/>
              </a:path>
            </a:pathLst>
          </a:custGeom>
          <a:solidFill>
            <a:srgbClr val="C7D6EE"/>
          </a:solidFill>
        </p:spPr>
        <p:txBody>
          <a:bodyPr wrap="square" lIns="0" tIns="0" rIns="0" bIns="0" rtlCol="0"/>
          <a:lstStyle/>
          <a:p>
            <a:pPr algn="ctr"/>
            <a:r>
              <a:rPr lang="en-US" sz="2400" dirty="0" smtClean="0"/>
              <a:t>13</a:t>
            </a:r>
          </a:p>
          <a:p>
            <a:pPr algn="ctr"/>
            <a:r>
              <a:rPr lang="en-US" sz="2400" dirty="0" smtClean="0"/>
              <a:t>14</a:t>
            </a:r>
          </a:p>
          <a:p>
            <a:pPr algn="ctr"/>
            <a:r>
              <a:rPr lang="en-US" sz="2400" dirty="0" smtClean="0"/>
              <a:t>15</a:t>
            </a:r>
          </a:p>
          <a:p>
            <a:pPr algn="ctr"/>
            <a:r>
              <a:rPr lang="en-US" sz="2400" dirty="0" smtClean="0"/>
              <a:t>16</a:t>
            </a:r>
          </a:p>
          <a:p>
            <a:pPr algn="ctr"/>
            <a:r>
              <a:rPr lang="en-US" sz="2400" dirty="0" smtClean="0"/>
              <a:t>17</a:t>
            </a:r>
          </a:p>
          <a:p>
            <a:pPr algn="ctr"/>
            <a:r>
              <a:rPr lang="en-US" sz="2400" dirty="0" smtClean="0"/>
              <a:t>18</a:t>
            </a:r>
          </a:p>
          <a:p>
            <a:pPr algn="ctr"/>
            <a:r>
              <a:rPr lang="en-US" sz="2400" dirty="0" smtClean="0"/>
              <a:t>19</a:t>
            </a:r>
          </a:p>
          <a:p>
            <a:pPr algn="ctr"/>
            <a:r>
              <a:rPr lang="en-US" sz="2400" dirty="0" smtClean="0"/>
              <a:t>20</a:t>
            </a:r>
          </a:p>
        </p:txBody>
      </p:sp>
      <p:sp>
        <p:nvSpPr>
          <p:cNvPr id="10" name="object 24"/>
          <p:cNvSpPr/>
          <p:nvPr/>
        </p:nvSpPr>
        <p:spPr>
          <a:xfrm>
            <a:off x="1161222" y="1465971"/>
            <a:ext cx="7452845" cy="2971141"/>
          </a:xfrm>
          <a:custGeom>
            <a:avLst/>
            <a:gdLst/>
            <a:ahLst/>
            <a:cxnLst/>
            <a:rect l="l" t="t" r="r" b="b"/>
            <a:pathLst>
              <a:path w="4302125" h="3276600">
                <a:moveTo>
                  <a:pt x="4266006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4266006" y="3276003"/>
                </a:lnTo>
                <a:lnTo>
                  <a:pt x="4286821" y="3275440"/>
                </a:lnTo>
                <a:lnTo>
                  <a:pt x="4297510" y="3271502"/>
                </a:lnTo>
                <a:lnTo>
                  <a:pt x="4301448" y="3260813"/>
                </a:lnTo>
                <a:lnTo>
                  <a:pt x="4302010" y="3239998"/>
                </a:lnTo>
                <a:lnTo>
                  <a:pt x="4302010" y="36004"/>
                </a:lnTo>
                <a:lnTo>
                  <a:pt x="4301448" y="15189"/>
                </a:lnTo>
                <a:lnTo>
                  <a:pt x="4297510" y="4500"/>
                </a:lnTo>
                <a:lnTo>
                  <a:pt x="4286821" y="562"/>
                </a:lnTo>
                <a:lnTo>
                  <a:pt x="4266006" y="0"/>
                </a:lnTo>
                <a:close/>
              </a:path>
            </a:pathLst>
          </a:custGeom>
          <a:solidFill>
            <a:srgbClr val="E1E8F5"/>
          </a:solidFill>
        </p:spPr>
        <p:txBody>
          <a:bodyPr wrap="square" lIns="144000" tIns="0" rIns="0" bIns="0" rtlCol="0"/>
          <a:lstStyle/>
          <a:p>
            <a:r>
              <a:rPr lang="en-US" sz="2400" dirty="0" smtClean="0"/>
              <a:t>		case </a:t>
            </a:r>
            <a:r>
              <a:rPr lang="en-US" sz="2400" dirty="0"/>
              <a:t>6: case 7: case 8:</a:t>
            </a:r>
          </a:p>
          <a:p>
            <a:r>
              <a:rPr lang="en-US" sz="2400" dirty="0" smtClean="0"/>
              <a:t>			</a:t>
            </a:r>
            <a:r>
              <a:rPr lang="en-US" sz="2400" dirty="0" err="1" smtClean="0"/>
              <a:t>printf</a:t>
            </a:r>
            <a:r>
              <a:rPr lang="en-US" sz="2400" dirty="0"/>
              <a:t>("summer\n"); break;</a:t>
            </a:r>
          </a:p>
          <a:p>
            <a:r>
              <a:rPr lang="en-US" sz="2400" dirty="0" smtClean="0"/>
              <a:t>		default</a:t>
            </a:r>
            <a:r>
              <a:rPr lang="en-US" sz="2400" dirty="0"/>
              <a:t>:</a:t>
            </a:r>
          </a:p>
          <a:p>
            <a:r>
              <a:rPr lang="en-US" sz="2400" dirty="0" smtClean="0"/>
              <a:t>			</a:t>
            </a:r>
            <a:r>
              <a:rPr lang="en-US" sz="2400" dirty="0" err="1" smtClean="0"/>
              <a:t>printf</a:t>
            </a:r>
            <a:r>
              <a:rPr lang="en-US" sz="2400" dirty="0"/>
              <a:t>("fall\n");</a:t>
            </a:r>
          </a:p>
          <a:p>
            <a:r>
              <a:rPr lang="en-US" sz="2400" dirty="0" smtClean="0"/>
              <a:t>	}</a:t>
            </a:r>
            <a:endParaRPr lang="en-US" sz="2400" dirty="0"/>
          </a:p>
          <a:p>
            <a:r>
              <a:rPr lang="en-US" sz="2400" dirty="0"/>
              <a:t>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계절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75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42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607093" y="1496400"/>
            <a:ext cx="8008309" cy="3095969"/>
            <a:chOff x="1133656" y="2453947"/>
            <a:chExt cx="4644125" cy="1371295"/>
          </a:xfrm>
        </p:grpSpPr>
        <p:sp>
          <p:nvSpPr>
            <p:cNvPr id="8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6"/>
            <p:cNvSpPr/>
            <p:nvPr/>
          </p:nvSpPr>
          <p:spPr>
            <a:xfrm>
              <a:off x="1133656" y="2708912"/>
              <a:ext cx="324485" cy="111633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02</a:t>
              </a:r>
              <a:endParaRPr lang="en-US" altLang="ko-KR" sz="2400" dirty="0"/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09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13</a:t>
              </a:r>
            </a:p>
            <a:p>
              <a:pPr algn="ctr"/>
              <a:r>
                <a:rPr lang="en-US" altLang="ko-KR" sz="2400" dirty="0"/>
                <a:t>15</a:t>
              </a:r>
              <a:endParaRPr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708912"/>
              <a:ext cx="4302125" cy="111633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 smtClean="0"/>
                <a:t>월을 </a:t>
              </a:r>
              <a:r>
                <a:rPr lang="ko-KR" altLang="en-US" sz="2400" dirty="0" err="1"/>
                <a:t>입력받기</a:t>
              </a:r>
              <a:r>
                <a:rPr lang="ko-KR" altLang="en-US" sz="2400" dirty="0"/>
                <a:t> 위한 변수 선언</a:t>
              </a:r>
            </a:p>
            <a:p>
              <a:r>
                <a:rPr lang="ko-KR" altLang="en-US" sz="2400" dirty="0"/>
                <a:t>입력된 </a:t>
              </a:r>
              <a:r>
                <a:rPr lang="ko-KR" altLang="en-US" sz="2400" dirty="0" err="1"/>
                <a:t>정숫값을</a:t>
              </a:r>
              <a:r>
                <a:rPr lang="ko-KR" altLang="en-US" sz="2400" dirty="0"/>
                <a:t> 이용해 분기</a:t>
              </a:r>
            </a:p>
            <a:p>
              <a:r>
                <a:rPr lang="ko-KR" altLang="en-US" sz="2400" dirty="0"/>
                <a:t>값이 </a:t>
              </a:r>
              <a:r>
                <a:rPr lang="en-US" altLang="ko-KR" sz="2400" dirty="0"/>
                <a:t>12, 1, 2</a:t>
              </a:r>
              <a:r>
                <a:rPr lang="ko-KR" altLang="en-US" sz="2400"/>
                <a:t>인 경우</a:t>
              </a:r>
            </a:p>
            <a:p>
              <a:r>
                <a:rPr lang="ko-KR" altLang="en-US" sz="2400" dirty="0"/>
                <a:t>값이 </a:t>
              </a:r>
              <a:r>
                <a:rPr lang="en-US" altLang="ko-KR" sz="2400" dirty="0"/>
                <a:t>3, 4, 5</a:t>
              </a:r>
              <a:r>
                <a:rPr lang="ko-KR" altLang="en-US" sz="2400"/>
                <a:t>인 경우</a:t>
              </a:r>
            </a:p>
            <a:p>
              <a:r>
                <a:rPr lang="ko-KR" altLang="en-US" sz="2400" dirty="0"/>
                <a:t>값이 </a:t>
              </a:r>
              <a:r>
                <a:rPr lang="en-US" altLang="ko-KR" sz="2400" dirty="0"/>
                <a:t>6, 7, 8</a:t>
              </a:r>
              <a:r>
                <a:rPr lang="ko-KR" altLang="en-US" sz="2400"/>
                <a:t>인 경우</a:t>
              </a:r>
            </a:p>
            <a:p>
              <a:r>
                <a:rPr lang="ko-KR" altLang="en-US" sz="2400" dirty="0"/>
                <a:t>값이 없는 경우 실행</a:t>
              </a:r>
              <a:endParaRPr sz="2400" dirty="0"/>
            </a:p>
          </p:txBody>
        </p:sp>
        <p:sp>
          <p:nvSpPr>
            <p:cNvPr id="20" name="object 13"/>
            <p:cNvSpPr/>
            <p:nvPr/>
          </p:nvSpPr>
          <p:spPr>
            <a:xfrm>
              <a:off x="1133656" y="2453947"/>
              <a:ext cx="995780" cy="180405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07093" y="4726547"/>
            <a:ext cx="7950008" cy="1510765"/>
            <a:chOff x="1133657" y="3874272"/>
            <a:chExt cx="4644390" cy="605532"/>
          </a:xfrm>
        </p:grpSpPr>
        <p:sp>
          <p:nvSpPr>
            <p:cNvPr id="22" name="object 15"/>
            <p:cNvSpPr/>
            <p:nvPr/>
          </p:nvSpPr>
          <p:spPr>
            <a:xfrm>
              <a:off x="1133657" y="4040903"/>
              <a:ext cx="4644390" cy="43890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12</a:t>
              </a:r>
            </a:p>
            <a:p>
              <a:r>
                <a:rPr lang="en-US" sz="2400" dirty="0" smtClean="0"/>
                <a:t>winter</a:t>
              </a:r>
              <a:endParaRPr sz="2400" dirty="0"/>
            </a:p>
          </p:txBody>
        </p:sp>
        <p:sp>
          <p:nvSpPr>
            <p:cNvPr id="25" name="object 18"/>
            <p:cNvSpPr/>
            <p:nvPr/>
          </p:nvSpPr>
          <p:spPr>
            <a:xfrm>
              <a:off x="1133657" y="3874272"/>
              <a:ext cx="968842" cy="170268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계절 출력하기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3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03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59"/>
            <a:ext cx="7992887" cy="15926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계절을 출력하기 위해 사용한 </a:t>
            </a:r>
            <a:r>
              <a:rPr lang="en-US" altLang="ko-KR" sz="3000" b="1" dirty="0">
                <a:solidFill>
                  <a:schemeClr val="tx1"/>
                </a:solidFill>
              </a:rPr>
              <a:t>switch( ) ~ </a:t>
            </a:r>
            <a:r>
              <a:rPr lang="ko-KR" altLang="en-US" sz="3000" b="1">
                <a:solidFill>
                  <a:schemeClr val="tx1"/>
                </a:solidFill>
              </a:rPr>
              <a:t>구조를 </a:t>
            </a:r>
            <a:r>
              <a:rPr lang="en-US" altLang="ko-KR" sz="3000" b="1" dirty="0">
                <a:solidFill>
                  <a:schemeClr val="tx1"/>
                </a:solidFill>
              </a:rPr>
              <a:t>if( ) ~ else( ) ~</a:t>
            </a:r>
            <a:r>
              <a:rPr lang="ko-KR" altLang="en-US" sz="3000" b="1">
                <a:solidFill>
                  <a:schemeClr val="tx1"/>
                </a:solidFill>
              </a:rPr>
              <a:t>를 사용한 중첩 </a:t>
            </a:r>
            <a:r>
              <a:rPr lang="ko-KR" altLang="en-US" sz="3000" b="1" smtClean="0">
                <a:solidFill>
                  <a:schemeClr val="tx1"/>
                </a:solidFill>
              </a:rPr>
              <a:t>선택 구조로 </a:t>
            </a:r>
            <a:r>
              <a:rPr lang="ko-KR" altLang="en-US" sz="3000" b="1" dirty="0">
                <a:solidFill>
                  <a:schemeClr val="tx1"/>
                </a:solidFill>
              </a:rPr>
              <a:t>바꾸어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7236296" y="2562612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>
              <a:hlinkClick r:id="rId4" action="ppaction://hlinkpres?slideindex=1&amp;slidetitle="/>
            </p:cNvPr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>
              <a:hlinkClick r:id="rId4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47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772816"/>
            <a:ext cx="7344816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if(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){…}, if(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조건식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){…} else {…}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구조를 중첩하거나 결합해 사용하면 문제 해결 상황에서 사용할 수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있는 복잡한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선택 실행 구조를 만들어 낼 수 있다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중첩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56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11560" y="1628800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spc="-100" dirty="0" smtClean="0">
                <a:latin typeface="YDVYGO31"/>
              </a:rPr>
              <a:t>  온라인 </a:t>
            </a:r>
            <a:r>
              <a:rPr lang="ko-KR" altLang="en-US" sz="3000" spc="-100" dirty="0">
                <a:latin typeface="YDVYGO31"/>
              </a:rPr>
              <a:t>저지</a:t>
            </a:r>
            <a:r>
              <a:rPr lang="en-US" altLang="ko-KR" sz="3000" spc="-100" dirty="0">
                <a:latin typeface="YDVYGO31"/>
              </a:rPr>
              <a:t>(online judge)</a:t>
            </a:r>
            <a:r>
              <a:rPr lang="ko-KR" altLang="en-US" sz="3000" spc="-100" dirty="0">
                <a:latin typeface="YDVYGO31"/>
              </a:rPr>
              <a:t>는 프로그래밍 콘테스트에서 사용되는 시스템으로서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콘테스트에서 제시되는 문제 </a:t>
            </a:r>
            <a:r>
              <a:rPr lang="ko-KR" altLang="en-US" sz="3000" spc="-100" dirty="0" smtClean="0">
                <a:latin typeface="YDVYGO31"/>
              </a:rPr>
              <a:t>상황을 </a:t>
            </a:r>
            <a:r>
              <a:rPr lang="ko-KR" altLang="en-US" sz="3000" spc="-100" dirty="0">
                <a:latin typeface="YDVYGO31"/>
              </a:rPr>
              <a:t>해결하기 위해 제출된 프로그램들을 테스트하는 온라인 시스템이다</a:t>
            </a:r>
            <a:r>
              <a:rPr lang="en-US" altLang="ko-KR" sz="3000" spc="-100" dirty="0">
                <a:latin typeface="YDVYGO31"/>
              </a:rPr>
              <a:t>.</a:t>
            </a:r>
          </a:p>
          <a:p>
            <a:pPr algn="just"/>
            <a:r>
              <a:rPr lang="ko-KR" altLang="en-US" sz="3000" spc="-100" dirty="0" smtClean="0">
                <a:latin typeface="YDVYGO31"/>
              </a:rPr>
              <a:t>  온라인 </a:t>
            </a:r>
            <a:r>
              <a:rPr lang="ko-KR" altLang="en-US" sz="3000" spc="-100" dirty="0">
                <a:latin typeface="YDVYGO31"/>
              </a:rPr>
              <a:t>저지는 제출된 코드를 </a:t>
            </a:r>
            <a:r>
              <a:rPr lang="ko-KR" altLang="en-US" sz="3000" spc="-100" dirty="0" err="1">
                <a:latin typeface="YDVYGO31"/>
              </a:rPr>
              <a:t>컴파일하여</a:t>
            </a:r>
            <a:r>
              <a:rPr lang="ko-KR" altLang="en-US" sz="3000" spc="-100" dirty="0">
                <a:latin typeface="YDVYGO31"/>
              </a:rPr>
              <a:t> 실행시키고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미리 준비되어 있는 채점 데이터들을 입력해 프로그램의 </a:t>
            </a:r>
            <a:r>
              <a:rPr lang="ko-KR" altLang="en-US" sz="3000" spc="-100" dirty="0" smtClean="0">
                <a:latin typeface="YDVYGO31"/>
              </a:rPr>
              <a:t>효율성과 </a:t>
            </a:r>
            <a:r>
              <a:rPr lang="ko-KR" altLang="en-US" sz="3000" spc="-100" dirty="0">
                <a:latin typeface="YDVYGO31"/>
              </a:rPr>
              <a:t>정확성을 평가하는데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프로그램의 수행 시간 제한이나 메모리 사용량 제한과 같은 것도 동시에 평가하게 </a:t>
            </a:r>
            <a:r>
              <a:rPr lang="ko-KR" altLang="en-US" sz="3000" spc="-100" dirty="0" smtClean="0">
                <a:latin typeface="YDVYGO31"/>
              </a:rPr>
              <a:t>된다</a:t>
            </a:r>
            <a:r>
              <a:rPr lang="en-US" altLang="ko-KR" sz="3000" spc="-100" dirty="0" smtClean="0">
                <a:latin typeface="YDVYGO31"/>
              </a:rPr>
              <a:t>.</a:t>
            </a:r>
            <a:endParaRPr lang="en-US" altLang="ko-KR" sz="3000" spc="-100" dirty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131840" y="908720"/>
            <a:ext cx="3024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chemeClr val="accent5"/>
                </a:solidFill>
              </a:rPr>
              <a:t>온라인 저지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908720"/>
            <a:ext cx="2448272" cy="553998"/>
            <a:chOff x="611560" y="1014276"/>
            <a:chExt cx="2448272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48272" cy="553998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읽기 자료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530179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5"/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2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59392" y="916431"/>
            <a:ext cx="3024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chemeClr val="accent5"/>
                </a:solidFill>
              </a:rPr>
              <a:t>온라인 저지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11560" y="908720"/>
            <a:ext cx="2448272" cy="553998"/>
            <a:chOff x="611560" y="1014276"/>
            <a:chExt cx="2448272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48272" cy="553998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읽기 자료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530179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5"/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9" name="object 44"/>
          <p:cNvSpPr/>
          <p:nvPr/>
        </p:nvSpPr>
        <p:spPr>
          <a:xfrm>
            <a:off x="611560" y="1628801"/>
            <a:ext cx="3960000" cy="162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46"/>
          <p:cNvSpPr/>
          <p:nvPr/>
        </p:nvSpPr>
        <p:spPr>
          <a:xfrm>
            <a:off x="611560" y="4152508"/>
            <a:ext cx="3960000" cy="162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object 48"/>
          <p:cNvSpPr txBox="1"/>
          <p:nvPr/>
        </p:nvSpPr>
        <p:spPr>
          <a:xfrm>
            <a:off x="819963" y="3336444"/>
            <a:ext cx="779210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UVa Online </a:t>
            </a:r>
            <a:r>
              <a:rPr sz="2400" dirty="0" smtClean="0"/>
              <a:t>Judge</a:t>
            </a:r>
            <a:endParaRPr lang="en-US" sz="2400" dirty="0" smtClean="0"/>
          </a:p>
          <a:p>
            <a:pPr marL="12700">
              <a:lnSpc>
                <a:spcPct val="100000"/>
              </a:lnSpc>
            </a:pPr>
            <a:r>
              <a:rPr sz="2400" dirty="0" smtClean="0"/>
              <a:t>(</a:t>
            </a:r>
            <a:r>
              <a:rPr sz="2400" dirty="0"/>
              <a:t>https://uva.onlinejudge.org/)</a:t>
            </a:r>
          </a:p>
        </p:txBody>
      </p:sp>
      <p:sp>
        <p:nvSpPr>
          <p:cNvPr id="19" name="object 49"/>
          <p:cNvSpPr txBox="1"/>
          <p:nvPr/>
        </p:nvSpPr>
        <p:spPr>
          <a:xfrm>
            <a:off x="884067" y="5800248"/>
            <a:ext cx="7821326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코드셰프(CodeChef, </a:t>
            </a:r>
            <a:endParaRPr lang="en-US" sz="2400" dirty="0" smtClean="0"/>
          </a:p>
          <a:p>
            <a:pPr marL="12700">
              <a:lnSpc>
                <a:spcPct val="100000"/>
              </a:lnSpc>
            </a:pPr>
            <a:r>
              <a:rPr sz="2400" dirty="0" smtClean="0"/>
              <a:t>https</a:t>
            </a:r>
            <a:r>
              <a:rPr sz="2400" dirty="0"/>
              <a:t>://www.codechef.com/)</a:t>
            </a:r>
          </a:p>
        </p:txBody>
      </p:sp>
      <p:sp>
        <p:nvSpPr>
          <p:cNvPr id="20" name="object 50"/>
          <p:cNvSpPr/>
          <p:nvPr/>
        </p:nvSpPr>
        <p:spPr>
          <a:xfrm>
            <a:off x="4716016" y="1591390"/>
            <a:ext cx="3960000" cy="1620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52"/>
          <p:cNvSpPr/>
          <p:nvPr/>
        </p:nvSpPr>
        <p:spPr>
          <a:xfrm>
            <a:off x="4716016" y="4149080"/>
            <a:ext cx="3960000" cy="1620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object 54"/>
          <p:cNvSpPr txBox="1"/>
          <p:nvPr/>
        </p:nvSpPr>
        <p:spPr>
          <a:xfrm>
            <a:off x="5148064" y="3219101"/>
            <a:ext cx="558090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코드포스(Codeforces, </a:t>
            </a:r>
            <a:endParaRPr lang="en-US" sz="2400" dirty="0" smtClean="0"/>
          </a:p>
          <a:p>
            <a:pPr marL="12700">
              <a:lnSpc>
                <a:spcPct val="100000"/>
              </a:lnSpc>
            </a:pPr>
            <a:r>
              <a:rPr sz="2400" dirty="0" smtClean="0"/>
              <a:t>http</a:t>
            </a:r>
            <a:r>
              <a:rPr sz="2400" dirty="0"/>
              <a:t>://codeforces.com/)</a:t>
            </a:r>
          </a:p>
        </p:txBody>
      </p:sp>
      <p:sp>
        <p:nvSpPr>
          <p:cNvPr id="25" name="object 55"/>
          <p:cNvSpPr txBox="1"/>
          <p:nvPr/>
        </p:nvSpPr>
        <p:spPr>
          <a:xfrm>
            <a:off x="5292080" y="5741577"/>
            <a:ext cx="5576423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앳코더(AtCoder, </a:t>
            </a:r>
            <a:endParaRPr lang="en-US" sz="2400" dirty="0" smtClean="0"/>
          </a:p>
          <a:p>
            <a:pPr marL="12700">
              <a:lnSpc>
                <a:spcPct val="100000"/>
              </a:lnSpc>
            </a:pPr>
            <a:r>
              <a:rPr sz="2400" dirty="0" smtClean="0"/>
              <a:t>https</a:t>
            </a:r>
            <a:r>
              <a:rPr sz="2400" dirty="0"/>
              <a:t>://atcoder.jp/)</a:t>
            </a:r>
          </a:p>
        </p:txBody>
      </p:sp>
    </p:spTree>
    <p:extLst>
      <p:ext uri="{BB962C8B-B14F-4D97-AF65-F5344CB8AC3E}">
        <p14:creationId xmlns:p14="http://schemas.microsoft.com/office/powerpoint/2010/main" val="10823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11560" y="1484784"/>
            <a:ext cx="80648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spc="-100" dirty="0" smtClean="0">
                <a:latin typeface="YDVYGO31"/>
              </a:rPr>
              <a:t>  세균 </a:t>
            </a:r>
            <a:r>
              <a:rPr lang="ko-KR" altLang="en-US" sz="3000" spc="-100" dirty="0">
                <a:latin typeface="YDVYGO31"/>
              </a:rPr>
              <a:t>계수기</a:t>
            </a:r>
            <a:r>
              <a:rPr lang="en-US" altLang="ko-KR" sz="3000" spc="-100" dirty="0">
                <a:latin typeface="YDVYGO31"/>
              </a:rPr>
              <a:t>(colony counters)</a:t>
            </a:r>
            <a:r>
              <a:rPr lang="ko-KR" altLang="en-US" sz="3000" spc="-100" dirty="0">
                <a:latin typeface="YDVYGO31"/>
              </a:rPr>
              <a:t>는 눈에 보이는 박테리아나 균류의 개수를 측정하는 데 사용하는 기구를 말한다</a:t>
            </a:r>
            <a:r>
              <a:rPr lang="en-US" altLang="ko-KR" sz="3000" spc="-100" dirty="0">
                <a:latin typeface="YDVYGO31"/>
              </a:rPr>
              <a:t>.</a:t>
            </a:r>
          </a:p>
          <a:p>
            <a:pPr algn="just"/>
            <a:r>
              <a:rPr lang="ko-KR" altLang="en-US" sz="3000" spc="-100" dirty="0" smtClean="0">
                <a:latin typeface="YDVYGO31"/>
              </a:rPr>
              <a:t>  이때 </a:t>
            </a:r>
            <a:r>
              <a:rPr lang="ko-KR" altLang="en-US" sz="3000" spc="-100" dirty="0">
                <a:latin typeface="YDVYGO31"/>
              </a:rPr>
              <a:t>눈에 보이는 각각을 미생물학에서는 </a:t>
            </a:r>
            <a:r>
              <a:rPr lang="ko-KR" altLang="en-US" sz="3000" spc="-100" dirty="0" err="1">
                <a:latin typeface="YDVYGO31"/>
              </a:rPr>
              <a:t>집락</a:t>
            </a:r>
            <a:r>
              <a:rPr lang="ko-KR" altLang="en-US" sz="3000" spc="-100" dirty="0">
                <a:latin typeface="YDVYGO31"/>
              </a:rPr>
              <a:t> 형성 단위</a:t>
            </a:r>
            <a:r>
              <a:rPr lang="en-US" altLang="ko-KR" sz="3000" spc="-100" dirty="0">
                <a:latin typeface="YDVYGO31"/>
              </a:rPr>
              <a:t>(CFU: Colony-Forming Unit)</a:t>
            </a:r>
            <a:r>
              <a:rPr lang="ko-KR" altLang="en-US" sz="3000" spc="-100" dirty="0">
                <a:latin typeface="YDVYGO31"/>
              </a:rPr>
              <a:t>라고 하는데</a:t>
            </a:r>
            <a:r>
              <a:rPr lang="en-US" altLang="ko-KR" sz="3000" spc="-100" dirty="0">
                <a:latin typeface="YDVYGO31"/>
              </a:rPr>
              <a:t>, </a:t>
            </a:r>
            <a:r>
              <a:rPr lang="ko-KR" altLang="en-US" sz="3000" spc="-100" dirty="0">
                <a:latin typeface="YDVYGO31"/>
              </a:rPr>
              <a:t>그러한 </a:t>
            </a:r>
            <a:r>
              <a:rPr lang="ko-KR" altLang="en-US" sz="3000" spc="-100" dirty="0" smtClean="0">
                <a:latin typeface="YDVYGO31"/>
              </a:rPr>
              <a:t>군락들의 </a:t>
            </a:r>
            <a:r>
              <a:rPr lang="ko-KR" altLang="en-US" sz="3000" spc="-100" dirty="0">
                <a:latin typeface="YDVYGO31"/>
              </a:rPr>
              <a:t>개수를 세는 방법에 이미지 </a:t>
            </a:r>
            <a:r>
              <a:rPr lang="ko-KR" altLang="en-US" sz="3000" spc="-100" dirty="0" err="1">
                <a:latin typeface="YDVYGO31"/>
              </a:rPr>
              <a:t>프로세싱</a:t>
            </a:r>
            <a:r>
              <a:rPr lang="ko-KR" altLang="en-US" sz="3000" spc="-100" dirty="0">
                <a:latin typeface="YDVYGO31"/>
              </a:rPr>
              <a:t> 프로그래밍을 활용할 수 있다</a:t>
            </a:r>
            <a:r>
              <a:rPr lang="en-US" altLang="ko-KR" sz="3000" spc="-100" dirty="0">
                <a:latin typeface="YDVYGO31"/>
              </a:rPr>
              <a:t>.</a:t>
            </a:r>
          </a:p>
          <a:p>
            <a:pPr algn="just"/>
            <a:r>
              <a:rPr lang="ko-KR" altLang="en-US" sz="3000" spc="-100" dirty="0" smtClean="0">
                <a:latin typeface="YDVYGO31"/>
              </a:rPr>
              <a:t>  이미지 </a:t>
            </a:r>
            <a:r>
              <a:rPr lang="ko-KR" altLang="en-US" sz="3000" spc="-100" dirty="0" err="1">
                <a:latin typeface="YDVYGO31"/>
              </a:rPr>
              <a:t>프로세싱</a:t>
            </a:r>
            <a:r>
              <a:rPr lang="ko-KR" altLang="en-US" sz="3000" spc="-100" dirty="0">
                <a:latin typeface="YDVYGO31"/>
              </a:rPr>
              <a:t> 과정에서 선택 실행 구조를 이용하면 전후 이미지의 각 픽셀 값의 변화 또는 차이를 계산해 아주 </a:t>
            </a:r>
            <a:r>
              <a:rPr lang="ko-KR" altLang="en-US" sz="3000" spc="-100" dirty="0" smtClean="0">
                <a:latin typeface="YDVYGO31"/>
              </a:rPr>
              <a:t>간단히 </a:t>
            </a:r>
            <a:r>
              <a:rPr lang="ko-KR" altLang="en-US" sz="3000" spc="-100" dirty="0">
                <a:latin typeface="YDVYGO31"/>
              </a:rPr>
              <a:t>세균 계수기를 직접 구현할 수 있게 된다</a:t>
            </a:r>
            <a:r>
              <a:rPr lang="en-US" altLang="ko-KR" sz="3000" spc="-100" dirty="0">
                <a:latin typeface="YDVYGO31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131840" y="903040"/>
            <a:ext cx="3024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 smtClean="0">
                <a:solidFill>
                  <a:schemeClr val="accent5"/>
                </a:solidFill>
              </a:rPr>
              <a:t>세균 계수기</a:t>
            </a:r>
            <a:endParaRPr lang="ko-KR" altLang="en-US" sz="3000" b="1" dirty="0">
              <a:solidFill>
                <a:schemeClr val="accent5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11560" y="908720"/>
            <a:ext cx="2448272" cy="553998"/>
            <a:chOff x="611560" y="1014276"/>
            <a:chExt cx="2448272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48272" cy="553998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읽기 자료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530179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5"/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63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91782" y="906194"/>
            <a:ext cx="3024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 smtClean="0">
                <a:solidFill>
                  <a:srgbClr val="4BACC6"/>
                </a:solidFill>
              </a:rPr>
              <a:t>세균 계수기</a:t>
            </a:r>
            <a:endParaRPr lang="ko-KR" altLang="en-US" sz="3000" b="1" dirty="0">
              <a:solidFill>
                <a:srgbClr val="4BACC6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11560" y="908720"/>
            <a:ext cx="2448272" cy="553998"/>
            <a:chOff x="611560" y="1014276"/>
            <a:chExt cx="2448272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48272" cy="553998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읽기 자료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530179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5"/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9" name="object 43"/>
          <p:cNvSpPr/>
          <p:nvPr/>
        </p:nvSpPr>
        <p:spPr>
          <a:xfrm>
            <a:off x="1277639" y="1589750"/>
            <a:ext cx="2854244" cy="21087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4"/>
          <p:cNvSpPr txBox="1"/>
          <p:nvPr/>
        </p:nvSpPr>
        <p:spPr>
          <a:xfrm>
            <a:off x="107504" y="3887600"/>
            <a:ext cx="5086493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카운터와 펜을 이용한 수동 계수</a:t>
            </a:r>
          </a:p>
        </p:txBody>
      </p:sp>
      <p:sp>
        <p:nvSpPr>
          <p:cNvPr id="12" name="object 45"/>
          <p:cNvSpPr/>
          <p:nvPr/>
        </p:nvSpPr>
        <p:spPr>
          <a:xfrm>
            <a:off x="5193997" y="1543776"/>
            <a:ext cx="3363399" cy="3643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6"/>
          <p:cNvSpPr txBox="1"/>
          <p:nvPr/>
        </p:nvSpPr>
        <p:spPr>
          <a:xfrm>
            <a:off x="5193997" y="5257103"/>
            <a:ext cx="3492803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/>
              <a:t>▲ 이미지 프로세싱을 적용한 자동 계수기</a:t>
            </a:r>
          </a:p>
        </p:txBody>
      </p:sp>
      <p:sp>
        <p:nvSpPr>
          <p:cNvPr id="18" name="object 47"/>
          <p:cNvSpPr/>
          <p:nvPr/>
        </p:nvSpPr>
        <p:spPr>
          <a:xfrm>
            <a:off x="2090136" y="4233064"/>
            <a:ext cx="2859246" cy="24606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48"/>
          <p:cNvSpPr txBox="1"/>
          <p:nvPr/>
        </p:nvSpPr>
        <p:spPr>
          <a:xfrm>
            <a:off x="199839" y="6011537"/>
            <a:ext cx="225780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2400" dirty="0" smtClean="0"/>
              <a:t>▶ </a:t>
            </a:r>
            <a:r>
              <a:rPr sz="2400" dirty="0" err="1" smtClean="0"/>
              <a:t>세균</a:t>
            </a:r>
            <a:r>
              <a:rPr sz="2400" dirty="0" smtClean="0"/>
              <a:t> </a:t>
            </a:r>
            <a:r>
              <a:rPr sz="2400" dirty="0"/>
              <a:t>계수기</a:t>
            </a:r>
          </a:p>
        </p:txBody>
      </p:sp>
    </p:spTree>
    <p:extLst>
      <p:ext uri="{BB962C8B-B14F-4D97-AF65-F5344CB8AC3E}">
        <p14:creationId xmlns:p14="http://schemas.microsoft.com/office/powerpoint/2010/main" val="38285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04623" y="1576852"/>
            <a:ext cx="80998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ko-KR" altLang="en-US" sz="3000" b="1" i="1" dirty="0">
                <a:solidFill>
                  <a:srgbClr val="C00000"/>
                </a:solidFill>
                <a:latin typeface="+mn-ea"/>
              </a:rPr>
              <a:t>포물선 운동과 </a:t>
            </a:r>
            <a:r>
              <a:rPr lang="ko-KR" altLang="en-US" sz="3000" b="1" i="1" dirty="0" smtClean="0">
                <a:solidFill>
                  <a:srgbClr val="C00000"/>
                </a:solidFill>
                <a:latin typeface="+mn-ea"/>
              </a:rPr>
              <a:t>충돌</a:t>
            </a:r>
            <a:endParaRPr lang="ko-KR" altLang="en-US" sz="3000" b="1" i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3686254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3747253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4311094"/>
            <a:ext cx="7560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/>
              <a:t>두 원의 </a:t>
            </a:r>
            <a:r>
              <a:rPr lang="en-US" altLang="ko-KR" sz="3000" dirty="0"/>
              <a:t>2</a:t>
            </a:r>
            <a:r>
              <a:rPr lang="ko-KR" altLang="en-US" sz="3000"/>
              <a:t>차원 평면 좌표와 반지름이 주어질 때</a:t>
            </a:r>
            <a:r>
              <a:rPr lang="en-US" altLang="ko-KR" sz="3000" dirty="0"/>
              <a:t>, </a:t>
            </a:r>
            <a:r>
              <a:rPr lang="ko-KR" altLang="en-US" sz="3000"/>
              <a:t>겹침 여부의 판별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81844" y="2138036"/>
            <a:ext cx="77226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주제</a:t>
            </a:r>
            <a:r>
              <a:rPr lang="en-US" altLang="ko-KR" sz="3000" b="1" dirty="0"/>
              <a:t>: </a:t>
            </a:r>
            <a:r>
              <a:rPr lang="ko-KR" altLang="en-US" sz="3000" dirty="0"/>
              <a:t>둥근 두 물체의 충돌 여부 판단하기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ko-KR" altLang="en-US" sz="3000" b="1" dirty="0" smtClean="0"/>
              <a:t>관련 </a:t>
            </a:r>
            <a:r>
              <a:rPr lang="ko-KR" altLang="en-US" sz="3000" b="1" dirty="0"/>
              <a:t>내용</a:t>
            </a:r>
            <a:r>
              <a:rPr lang="en-US" altLang="ko-KR" sz="3000" b="1" dirty="0"/>
              <a:t>/</a:t>
            </a:r>
            <a:r>
              <a:rPr lang="ko-KR" altLang="en-US" sz="3000" b="1" dirty="0"/>
              <a:t>분야</a:t>
            </a:r>
            <a:r>
              <a:rPr lang="en-US" altLang="ko-KR" sz="3000" b="1" dirty="0"/>
              <a:t>: </a:t>
            </a:r>
            <a:r>
              <a:rPr lang="ko-KR" altLang="en-US" sz="3000" dirty="0"/>
              <a:t>두 원의 위치 관계</a:t>
            </a:r>
            <a:r>
              <a:rPr lang="en-US" altLang="ko-KR" sz="3000" dirty="0"/>
              <a:t>, </a:t>
            </a:r>
            <a:r>
              <a:rPr lang="ko-KR" altLang="en-US" sz="3000" dirty="0"/>
              <a:t>중심선</a:t>
            </a:r>
            <a:r>
              <a:rPr lang="en-US" altLang="ko-KR" sz="3000" dirty="0"/>
              <a:t>, </a:t>
            </a:r>
            <a:r>
              <a:rPr lang="ko-KR" altLang="en-US" sz="3000" dirty="0"/>
              <a:t>중심 거리</a:t>
            </a:r>
            <a:r>
              <a:rPr lang="en-US" altLang="ko-KR" sz="3000" dirty="0"/>
              <a:t>, </a:t>
            </a:r>
            <a:r>
              <a:rPr lang="ko-KR" altLang="en-US" sz="3000" dirty="0"/>
              <a:t>기하학</a:t>
            </a:r>
          </a:p>
        </p:txBody>
      </p:sp>
    </p:spTree>
    <p:extLst>
      <p:ext uri="{BB962C8B-B14F-4D97-AF65-F5344CB8AC3E}">
        <p14:creationId xmlns:p14="http://schemas.microsoft.com/office/powerpoint/2010/main" val="27664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96835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971600" y="1829723"/>
            <a:ext cx="72728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/>
              <a:t>단순 선택 구조의 개념과 필요성을 이해할 수 있다</a:t>
            </a:r>
            <a:r>
              <a:rPr lang="en-US" altLang="ko-KR" sz="3000" b="1" dirty="0" smtClean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문제 </a:t>
            </a:r>
            <a:r>
              <a:rPr lang="ko-KR" altLang="en-US" sz="3000" b="1" dirty="0"/>
              <a:t>해결에 필요한 단순 선택 구조를 정확히 사용할 수 있다</a:t>
            </a:r>
            <a:r>
              <a:rPr lang="en-US" altLang="ko-KR" sz="3000" b="1" dirty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95736" y="4201737"/>
            <a:ext cx="5976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/>
              <a:t>어떻게 하면 상황에 따라 서로 다른 작업을 실행시킬 수 있을까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3993" y="4365104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598579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65957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선택 실행 구조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2598162"/>
            <a:ext cx="3603649" cy="263103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0182" y="1628800"/>
            <a:ext cx="3252830" cy="4139965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774416" y="5777688"/>
            <a:ext cx="3589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▲두 </a:t>
            </a:r>
            <a:r>
              <a:rPr lang="ko-KR" altLang="en-US" sz="2400" dirty="0"/>
              <a:t>원이 중첩되는 경우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578479" y="5774787"/>
            <a:ext cx="4314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/>
              <a:t>▲두 </a:t>
            </a:r>
            <a:r>
              <a:rPr lang="ko-KR" altLang="en-US" sz="2400" dirty="0"/>
              <a:t>원이 중첩되지 않는 경우</a:t>
            </a:r>
          </a:p>
        </p:txBody>
      </p:sp>
    </p:spTree>
    <p:extLst>
      <p:ext uri="{BB962C8B-B14F-4D97-AF65-F5344CB8AC3E}">
        <p14:creationId xmlns:p14="http://schemas.microsoft.com/office/powerpoint/2010/main" val="412687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24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420887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02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03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04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05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06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07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08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09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10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11</a:t>
            </a:r>
          </a:p>
          <a:p>
            <a:pPr algn="ctr"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12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185664" y="2420888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#include &lt;</a:t>
            </a:r>
            <a:r>
              <a:rPr lang="en-US" altLang="ko-KR" sz="2400" dirty="0" err="1">
                <a:solidFill>
                  <a:schemeClr val="tx1"/>
                </a:solidFill>
              </a:rPr>
              <a:t>stdio.h</a:t>
            </a:r>
            <a:r>
              <a:rPr lang="en-US" altLang="ko-KR" sz="2400" dirty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double x1, y1, r1, x2, y2, r2;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>
                <a:solidFill>
                  <a:schemeClr val="tx1"/>
                </a:solidFill>
              </a:rPr>
              <a:t>int</a:t>
            </a:r>
            <a:r>
              <a:rPr lang="en-US" altLang="ko-KR" sz="2400" dirty="0">
                <a:solidFill>
                  <a:schemeClr val="tx1"/>
                </a:solidFill>
              </a:rPr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scanf</a:t>
            </a:r>
            <a:r>
              <a:rPr lang="en-US" altLang="ko-KR" sz="2400" dirty="0">
                <a:solidFill>
                  <a:schemeClr val="tx1"/>
                </a:solidFill>
              </a:rPr>
              <a:t>("%</a:t>
            </a:r>
            <a:r>
              <a:rPr lang="en-US" altLang="ko-KR" sz="2400" dirty="0" err="1">
                <a:solidFill>
                  <a:schemeClr val="tx1"/>
                </a:solidFill>
              </a:rPr>
              <a:t>lf%lf%lf</a:t>
            </a:r>
            <a:r>
              <a:rPr lang="en-US" altLang="ko-KR" sz="2400" dirty="0">
                <a:solidFill>
                  <a:schemeClr val="tx1"/>
                </a:solidFill>
              </a:rPr>
              <a:t>", &amp;x1, &amp;y1, &amp;r1);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   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scanf</a:t>
            </a:r>
            <a:r>
              <a:rPr lang="en-US" altLang="ko-KR" sz="2400" dirty="0">
                <a:solidFill>
                  <a:schemeClr val="tx1"/>
                </a:solidFill>
              </a:rPr>
              <a:t>("%</a:t>
            </a:r>
            <a:r>
              <a:rPr lang="en-US" altLang="ko-KR" sz="2400" dirty="0" err="1">
                <a:solidFill>
                  <a:schemeClr val="tx1"/>
                </a:solidFill>
              </a:rPr>
              <a:t>lf%lf%lf</a:t>
            </a:r>
            <a:r>
              <a:rPr lang="en-US" altLang="ko-KR" sz="2400" dirty="0">
                <a:solidFill>
                  <a:schemeClr val="tx1"/>
                </a:solidFill>
              </a:rPr>
              <a:t>", &amp;x2, &amp;y2, &amp;r2</a:t>
            </a:r>
            <a:r>
              <a:rPr lang="en-US" altLang="ko-KR" sz="2400" dirty="0" smtClean="0">
                <a:solidFill>
                  <a:schemeClr val="tx1"/>
                </a:solidFill>
              </a:rPr>
              <a:t>);</a:t>
            </a:r>
          </a:p>
          <a:p>
            <a:pPr>
              <a:lnSpc>
                <a:spcPts val="2600"/>
              </a:lnSpc>
            </a:pPr>
            <a:endParaRPr lang="en-US" altLang="ko-KR" sz="2400" dirty="0">
              <a:solidFill>
                <a:schemeClr val="tx1"/>
              </a:solidFill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solidFill>
                  <a:schemeClr val="tx1"/>
                </a:solidFill>
              </a:rPr>
              <a:t>    if</a:t>
            </a:r>
            <a:r>
              <a:rPr lang="en-US" altLang="ko-KR" sz="2400" spc="-100" dirty="0">
                <a:solidFill>
                  <a:schemeClr val="tx1"/>
                </a:solidFill>
              </a:rPr>
              <a:t>(((</a:t>
            </a:r>
            <a:r>
              <a:rPr lang="en-US" altLang="ko-KR" sz="2400" spc="-100" dirty="0" smtClean="0">
                <a:solidFill>
                  <a:schemeClr val="tx1"/>
                </a:solidFill>
              </a:rPr>
              <a:t>x1-x2)*(x1-x2)+(y1-y2)*(y1-y2))&lt;(r1+r2)*(r1+r2</a:t>
            </a:r>
            <a:r>
              <a:rPr lang="en-US" altLang="ko-KR" sz="2400" spc="-100" dirty="0">
                <a:solidFill>
                  <a:schemeClr val="tx1"/>
                </a:solidFill>
              </a:rPr>
              <a:t>))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dirty="0">
                <a:solidFill>
                  <a:schemeClr val="tx1"/>
                </a:solidFill>
              </a:rPr>
              <a:t>("overlapped!\n</a:t>
            </a:r>
            <a:r>
              <a:rPr lang="en-US" altLang="ko-KR" sz="2400" dirty="0" smtClean="0">
                <a:solidFill>
                  <a:schemeClr val="tx1"/>
                </a:solidFill>
              </a:rPr>
              <a:t>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   else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2400" dirty="0">
                <a:solidFill>
                  <a:schemeClr val="tx1"/>
                </a:solidFill>
              </a:rPr>
              <a:t>("not overlapped!\n");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}</a:t>
            </a:r>
          </a:p>
          <a:p>
            <a:pPr>
              <a:lnSpc>
                <a:spcPts val="2600"/>
              </a:lnSpc>
            </a:pP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1988840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en-US" altLang="ko-KR" sz="2400" b="1" dirty="0">
                <a:solidFill>
                  <a:schemeClr val="bg1"/>
                </a:solidFill>
              </a:rPr>
              <a:t>2</a:t>
            </a:r>
            <a:r>
              <a:rPr lang="ko-KR" altLang="en-US" sz="2400" b="1">
                <a:solidFill>
                  <a:schemeClr val="bg1"/>
                </a:solidFill>
              </a:rPr>
              <a:t>차원 평면 공간에서의 원의 겹침 판별</a:t>
            </a:r>
          </a:p>
        </p:txBody>
      </p:sp>
    </p:spTree>
    <p:extLst>
      <p:ext uri="{BB962C8B-B14F-4D97-AF65-F5344CB8AC3E}">
        <p14:creationId xmlns:p14="http://schemas.microsoft.com/office/powerpoint/2010/main" val="27142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24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분석하기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670861" y="4058559"/>
            <a:ext cx="625475" cy="15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40" dirty="0">
                <a:solidFill>
                  <a:srgbClr val="FFFFFF"/>
                </a:solidFill>
                <a:latin typeface="-윤고딕330"/>
                <a:cs typeface="-윤고딕330"/>
              </a:rPr>
              <a:t>분석 </a:t>
            </a:r>
            <a:r>
              <a:rPr sz="950" spc="-30" dirty="0">
                <a:solidFill>
                  <a:srgbClr val="FFFFFF"/>
                </a:solidFill>
                <a:latin typeface="-윤고딕330"/>
                <a:cs typeface="-윤고딕330"/>
              </a:rPr>
              <a:t>및</a:t>
            </a:r>
            <a:r>
              <a:rPr sz="950" spc="-170" dirty="0">
                <a:solidFill>
                  <a:srgbClr val="FFFFFF"/>
                </a:solidFill>
                <a:latin typeface="-윤고딕330"/>
                <a:cs typeface="-윤고딕330"/>
              </a:rPr>
              <a:t> </a:t>
            </a:r>
            <a:r>
              <a:rPr sz="950" spc="-55" dirty="0">
                <a:solidFill>
                  <a:srgbClr val="FFFFFF"/>
                </a:solidFill>
                <a:latin typeface="-윤고딕330"/>
                <a:cs typeface="-윤고딕330"/>
              </a:rPr>
              <a:t>해석</a:t>
            </a:r>
            <a:endParaRPr sz="950">
              <a:latin typeface="-윤고딕330"/>
              <a:cs typeface="-윤고딕330"/>
            </a:endParaRPr>
          </a:p>
        </p:txBody>
      </p:sp>
      <p:sp>
        <p:nvSpPr>
          <p:cNvPr id="22" name="object 8"/>
          <p:cNvSpPr/>
          <p:nvPr/>
        </p:nvSpPr>
        <p:spPr>
          <a:xfrm>
            <a:off x="1187624" y="2685361"/>
            <a:ext cx="6496715" cy="16088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9"/>
          <p:cNvSpPr/>
          <p:nvPr/>
        </p:nvSpPr>
        <p:spPr>
          <a:xfrm>
            <a:off x="960133" y="2717015"/>
            <a:ext cx="7569939" cy="1271860"/>
          </a:xfrm>
          <a:custGeom>
            <a:avLst/>
            <a:gdLst/>
            <a:ahLst/>
            <a:cxnLst/>
            <a:rect l="l" t="t" r="r" b="b"/>
            <a:pathLst>
              <a:path w="5739130" h="619760">
                <a:moveTo>
                  <a:pt x="0" y="619569"/>
                </a:moveTo>
                <a:lnTo>
                  <a:pt x="5738825" y="619569"/>
                </a:lnTo>
                <a:lnTo>
                  <a:pt x="5738825" y="0"/>
                </a:lnTo>
                <a:lnTo>
                  <a:pt x="0" y="0"/>
                </a:lnTo>
                <a:lnTo>
                  <a:pt x="0" y="619569"/>
                </a:lnTo>
                <a:close/>
              </a:path>
            </a:pathLst>
          </a:custGeom>
          <a:ln w="317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모서리가 둥근 직사각형 4"/>
          <p:cNvSpPr/>
          <p:nvPr/>
        </p:nvSpPr>
        <p:spPr>
          <a:xfrm>
            <a:off x="960133" y="2096852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/>
              <a:t>실행 결과</a:t>
            </a:r>
            <a:endParaRPr lang="ko-KR" altLang="en-US" sz="2400" b="1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960133" y="4104982"/>
            <a:ext cx="2099699" cy="504056"/>
          </a:xfrm>
          <a:prstGeom prst="roundRect">
            <a:avLst/>
          </a:prstGeom>
          <a:solidFill>
            <a:srgbClr val="ED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분석 및 해석</a:t>
            </a:r>
            <a:endParaRPr lang="ko-KR" altLang="en-US" sz="2400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960133" y="4725144"/>
            <a:ext cx="7569939" cy="1631206"/>
          </a:xfrm>
          <a:prstGeom prst="roundRect">
            <a:avLst>
              <a:gd name="adj" fmla="val 409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078693" y="4972552"/>
            <a:ext cx="7332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>
                <a:solidFill>
                  <a:srgbClr val="FF0000"/>
                </a:solidFill>
              </a:rPr>
              <a:t>두 원의 중심 사이의 거리를 측정하여 중첩 여부를 알 수 </a:t>
            </a:r>
            <a:r>
              <a:rPr lang="ko-KR" altLang="en-US" sz="3000" dirty="0" smtClean="0">
                <a:solidFill>
                  <a:srgbClr val="FF0000"/>
                </a:solidFill>
              </a:rPr>
              <a:t>있다</a:t>
            </a:r>
            <a:r>
              <a:rPr lang="en-US" altLang="ko-KR" sz="3000" dirty="0" smtClean="0">
                <a:solidFill>
                  <a:srgbClr val="FF0000"/>
                </a:solidFill>
              </a:rPr>
              <a:t>.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299560" y="4093263"/>
            <a:ext cx="1230512" cy="526104"/>
            <a:chOff x="6742623" y="1607576"/>
            <a:chExt cx="1456880" cy="627589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33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24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응용하기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52499"/>
              </p:ext>
            </p:extLst>
          </p:nvPr>
        </p:nvGraphicFramePr>
        <p:xfrm>
          <a:off x="1098098" y="3612515"/>
          <a:ext cx="7355594" cy="252028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/>
                <a:gridCol w="3677797"/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내용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실험 결과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63081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자신이 이해한 것을 바탕으로 원과 사각형의 충돌 여부를 </a:t>
            </a:r>
            <a:r>
              <a:rPr lang="ko-KR" altLang="en-US" sz="3000" b="1" dirty="0" smtClean="0"/>
              <a:t>계산할 수 있는 방법을 생각하고 실험해 </a:t>
            </a:r>
            <a:r>
              <a:rPr lang="ko-KR" altLang="en-US" sz="3000" b="1" dirty="0"/>
              <a:t>보자</a:t>
            </a:r>
            <a:r>
              <a:rPr lang="en-US" altLang="ko-KR" sz="3000" b="1" dirty="0"/>
              <a:t>.</a:t>
            </a:r>
            <a:endParaRPr lang="ko-KR" altLang="en-US" sz="3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90674" y="4235596"/>
            <a:ext cx="3362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(</a:t>
            </a:r>
            <a:r>
              <a:rPr lang="ko-KR" altLang="en-US" sz="3000" dirty="0" smtClean="0">
                <a:solidFill>
                  <a:srgbClr val="FF0000"/>
                </a:solidFill>
              </a:rPr>
              <a:t>예</a:t>
            </a:r>
            <a:r>
              <a:rPr lang="en-US" altLang="ko-KR" sz="3000" dirty="0" smtClean="0">
                <a:solidFill>
                  <a:srgbClr val="FF0000"/>
                </a:solidFill>
              </a:rPr>
              <a:t>)</a:t>
            </a:r>
            <a:r>
              <a:rPr lang="ko-KR" alt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>
                <a:solidFill>
                  <a:srgbClr val="FF0000"/>
                </a:solidFill>
              </a:rPr>
              <a:t>원을 사각형으로 </a:t>
            </a:r>
            <a:r>
              <a:rPr lang="ko-KR" altLang="en-US" sz="3000" dirty="0" smtClean="0">
                <a:solidFill>
                  <a:srgbClr val="FF0000"/>
                </a:solidFill>
              </a:rPr>
              <a:t>변형시켜 </a:t>
            </a:r>
            <a:r>
              <a:rPr lang="ko-KR" altLang="en-US" sz="3000" dirty="0">
                <a:solidFill>
                  <a:srgbClr val="FF0000"/>
                </a:solidFill>
              </a:rPr>
              <a:t>본다</a:t>
            </a:r>
            <a:r>
              <a:rPr lang="en-US" altLang="ko-KR" sz="3000" dirty="0">
                <a:solidFill>
                  <a:srgbClr val="FF0000"/>
                </a:solidFill>
              </a:rPr>
              <a:t>.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944568" y="3013264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4982142" y="4235596"/>
            <a:ext cx="3146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(</a:t>
            </a:r>
            <a:r>
              <a:rPr lang="ko-KR" altLang="en-US" sz="3000" dirty="0" smtClean="0">
                <a:solidFill>
                  <a:srgbClr val="FF0000"/>
                </a:solidFill>
              </a:rPr>
              <a:t>예</a:t>
            </a:r>
            <a:r>
              <a:rPr lang="en-US" altLang="ko-KR" sz="3000" dirty="0" smtClean="0">
                <a:solidFill>
                  <a:srgbClr val="FF0000"/>
                </a:solidFill>
              </a:rPr>
              <a:t>)</a:t>
            </a:r>
            <a:r>
              <a:rPr lang="ko-KR" altLang="en-US" sz="3000" dirty="0">
                <a:solidFill>
                  <a:srgbClr val="FF0000"/>
                </a:solidFill>
              </a:rPr>
              <a:t> 결과를 작성해 본다</a:t>
            </a:r>
            <a:r>
              <a:rPr lang="en-US" altLang="ko-KR" sz="3000" dirty="0">
                <a:solidFill>
                  <a:srgbClr val="FF0000"/>
                </a:solidFill>
              </a:rPr>
              <a:t>.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3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24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434842"/>
            <a:ext cx="71310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창작하기</a:t>
            </a:r>
            <a:endParaRPr lang="ko-KR" altLang="en-US" sz="30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495841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261639"/>
              </p:ext>
            </p:extLst>
          </p:nvPr>
        </p:nvGraphicFramePr>
        <p:xfrm>
          <a:off x="1104836" y="3115606"/>
          <a:ext cx="7355594" cy="2682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77797"/>
                <a:gridCol w="3677797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주제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내용 및 설계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  <a:p>
                      <a:pPr algn="ctr" latinLnBrk="1"/>
                      <a:endParaRPr lang="en-US" altLang="ko-K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988440" y="1968160"/>
            <a:ext cx="74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b="1" dirty="0"/>
              <a:t>3</a:t>
            </a:r>
            <a:r>
              <a:rPr lang="ko-KR" altLang="en-US" sz="3000" b="1"/>
              <a:t>차원일 경우 원의 충돌 여부는 어떻게 달라지는지 고민해 보자</a:t>
            </a:r>
            <a:r>
              <a:rPr lang="en-US" altLang="ko-KR" sz="3000" b="1" dirty="0"/>
              <a:t>.</a:t>
            </a:r>
            <a:endParaRPr lang="ko-KR" altLang="en-US" sz="3000" b="1"/>
          </a:p>
        </p:txBody>
      </p:sp>
      <p:sp>
        <p:nvSpPr>
          <p:cNvPr id="13" name="TextBox 12"/>
          <p:cNvSpPr txBox="1"/>
          <p:nvPr/>
        </p:nvSpPr>
        <p:spPr>
          <a:xfrm>
            <a:off x="1307486" y="3749565"/>
            <a:ext cx="3362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3</a:t>
            </a:r>
            <a:r>
              <a:rPr lang="ko-KR" altLang="en-US" sz="3000" dirty="0">
                <a:solidFill>
                  <a:srgbClr val="FF0000"/>
                </a:solidFill>
              </a:rPr>
              <a:t>차원의 좌표와 </a:t>
            </a:r>
            <a:endParaRPr lang="en-US" altLang="ko-KR" sz="3000" dirty="0" smtClean="0">
              <a:solidFill>
                <a:srgbClr val="FF0000"/>
              </a:solidFill>
            </a:endParaRP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2</a:t>
            </a:r>
            <a:r>
              <a:rPr lang="ko-KR" altLang="en-US" sz="3000" dirty="0" smtClean="0">
                <a:solidFill>
                  <a:srgbClr val="FF0000"/>
                </a:solidFill>
              </a:rPr>
              <a:t>차원의 차이점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229918" y="2493619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4872170" y="3749565"/>
            <a:ext cx="3706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>
                <a:solidFill>
                  <a:srgbClr val="FF0000"/>
                </a:solidFill>
              </a:rPr>
              <a:t>좌표의 변화에 따른 알고리즘의 </a:t>
            </a:r>
            <a:r>
              <a:rPr lang="ko-KR" altLang="en-US" sz="3000" dirty="0" smtClean="0">
                <a:solidFill>
                  <a:srgbClr val="FF0000"/>
                </a:solidFill>
              </a:rPr>
              <a:t>변경을 </a:t>
            </a:r>
            <a:r>
              <a:rPr lang="ko-KR" altLang="en-US" sz="3000" dirty="0">
                <a:solidFill>
                  <a:srgbClr val="FF0000"/>
                </a:solidFill>
              </a:rPr>
              <a:t>고민해 본다</a:t>
            </a:r>
            <a:r>
              <a:rPr lang="en-US" altLang="ko-KR" sz="3000" dirty="0">
                <a:solidFill>
                  <a:srgbClr val="FF0000"/>
                </a:solidFill>
              </a:rPr>
              <a:t>.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0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822611"/>
            <a:ext cx="79200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72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추가적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8051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가장 기본적인 단순 선택 구조는 어떤 상황</a:t>
            </a:r>
            <a:r>
              <a:rPr lang="en-US" altLang="ko-KR" sz="3000" dirty="0">
                <a:latin typeface="+mn-ea"/>
              </a:rPr>
              <a:t>(</a:t>
            </a:r>
            <a:r>
              <a:rPr lang="ko-KR" altLang="en-US" sz="3000" dirty="0">
                <a:latin typeface="+mn-ea"/>
              </a:rPr>
              <a:t>조건</a:t>
            </a:r>
            <a:r>
              <a:rPr lang="en-US" altLang="ko-KR" sz="3000" dirty="0">
                <a:latin typeface="+mn-ea"/>
              </a:rPr>
              <a:t>)</a:t>
            </a:r>
            <a:r>
              <a:rPr lang="ko-KR" altLang="en-US" sz="3000" dirty="0">
                <a:latin typeface="+mn-ea"/>
              </a:rPr>
              <a:t>에서만 추가적인 명령이 실행되도록 </a:t>
            </a:r>
            <a:r>
              <a:rPr lang="ko-KR" altLang="en-US" sz="3000" dirty="0" smtClean="0">
                <a:latin typeface="+mn-ea"/>
              </a:rPr>
              <a:t>하는 </a:t>
            </a:r>
            <a:r>
              <a:rPr lang="ko-KR" altLang="en-US" sz="3000" dirty="0">
                <a:latin typeface="+mn-ea"/>
              </a:rPr>
              <a:t>구조이다</a:t>
            </a:r>
            <a:r>
              <a:rPr lang="en-US" altLang="ko-KR" sz="3000" dirty="0" smtClean="0">
                <a:latin typeface="+mn-ea"/>
              </a:rPr>
              <a:t>.</a:t>
            </a:r>
            <a:endParaRPr lang="en-US" altLang="ko-KR" sz="3000" dirty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312520"/>
              </p:ext>
            </p:extLst>
          </p:nvPr>
        </p:nvGraphicFramePr>
        <p:xfrm>
          <a:off x="1077226" y="3239714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흐름도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latinLnBrk="1"/>
                      <a:endParaRPr lang="en-US" altLang="ko-KR" sz="3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조건식의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 계산 결과가 참인 경우에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부분을 실행하고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거짓인 경우에는 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부분을 실행하지 않고 지나간다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953855"/>
            <a:ext cx="1944216" cy="240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8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조건에 따른 추가적 실행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271399"/>
              </p:ext>
            </p:extLst>
          </p:nvPr>
        </p:nvGraphicFramePr>
        <p:xfrm>
          <a:off x="1077226" y="1700808"/>
          <a:ext cx="7488832" cy="3213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556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기본 코드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chemeClr val="bg1"/>
                          </a:solidFill>
                        </a:rPr>
                        <a:t>설명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5677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if(</a:t>
                      </a:r>
                      <a:r>
                        <a:rPr lang="ko-KR" altLang="en-US" sz="2400" b="0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{</a:t>
                      </a:r>
                    </a:p>
                    <a:p>
                      <a:pPr latinLnBrk="1"/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실행 </a:t>
                      </a:r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1… ;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err="1" smtClean="0">
                          <a:solidFill>
                            <a:schemeClr val="tx1"/>
                          </a:solidFill>
                        </a:rPr>
                        <a:t>조건식</a:t>
                      </a:r>
                      <a:endParaRPr lang="ko-KR" altLang="en-U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2400" b="0" dirty="0" smtClean="0">
                          <a:solidFill>
                            <a:schemeClr val="tx1"/>
                          </a:solidFill>
                        </a:rPr>
                        <a:t>//</a:t>
                      </a:r>
                      <a:r>
                        <a:rPr lang="ko-KR" altLang="en-US" sz="2400" b="0" dirty="0" smtClean="0">
                          <a:solidFill>
                            <a:schemeClr val="tx1"/>
                          </a:solidFill>
                        </a:rPr>
                        <a:t>조건식이 참인 경우에 실행시킬 명령들을 작성하는 부분</a:t>
                      </a: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0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611560" y="1464854"/>
            <a:ext cx="7992888" cy="474190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Autofit/>
          </a:bodyPr>
          <a:lstStyle/>
          <a:p>
            <a:pPr algn="just">
              <a:buSzPct val="70000"/>
            </a:pPr>
            <a:r>
              <a:rPr lang="ko-KR" altLang="en-US" sz="3000" b="1" spc="-150" dirty="0">
                <a:solidFill>
                  <a:schemeClr val="tx1"/>
                </a:solidFill>
              </a:rPr>
              <a:t>정수</a:t>
            </a:r>
            <a:r>
              <a:rPr lang="en-US" altLang="ko-KR" sz="3000" b="1" spc="-150" dirty="0">
                <a:solidFill>
                  <a:schemeClr val="tx1"/>
                </a:solidFill>
              </a:rPr>
              <a:t>(n) </a:t>
            </a:r>
            <a:r>
              <a:rPr lang="ko-KR" altLang="en-US" sz="3000" b="1" spc="-150" dirty="0">
                <a:solidFill>
                  <a:schemeClr val="tx1"/>
                </a:solidFill>
              </a:rPr>
              <a:t>한 개가 입력되었을 때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음수인 경우에는 “</a:t>
            </a:r>
            <a:r>
              <a:rPr lang="en-US" altLang="ko-KR" sz="3000" b="1" spc="-150" dirty="0">
                <a:solidFill>
                  <a:schemeClr val="tx1"/>
                </a:solidFill>
              </a:rPr>
              <a:t>minus”</a:t>
            </a:r>
            <a:r>
              <a:rPr lang="ko-KR" altLang="en-US" sz="3000" b="1" spc="-150" dirty="0">
                <a:solidFill>
                  <a:schemeClr val="tx1"/>
                </a:solidFill>
              </a:rPr>
              <a:t>를 출력하고</a:t>
            </a:r>
            <a:r>
              <a:rPr lang="en-US" altLang="ko-KR" sz="3000" b="1" spc="-150" dirty="0">
                <a:solidFill>
                  <a:schemeClr val="tx1"/>
                </a:solidFill>
              </a:rPr>
              <a:t>, </a:t>
            </a:r>
            <a:r>
              <a:rPr lang="ko-KR" altLang="en-US" sz="3000" b="1" spc="-150" dirty="0">
                <a:solidFill>
                  <a:schemeClr val="tx1"/>
                </a:solidFill>
              </a:rPr>
              <a:t>음수가 아닌 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경우에는 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“not minus”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를 출력하는 </a:t>
            </a:r>
            <a:r>
              <a:rPr lang="ko-KR" altLang="en-US" sz="3000" b="1" spc="-150" dirty="0">
                <a:solidFill>
                  <a:schemeClr val="tx1"/>
                </a:solidFill>
              </a:rPr>
              <a:t>프로그램을 작성해 보자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. </a:t>
            </a:r>
          </a:p>
          <a:p>
            <a:pPr algn="just">
              <a:buSzPct val="70000"/>
            </a:pPr>
            <a:r>
              <a:rPr lang="en-US" altLang="ko-KR" sz="3000" b="1" spc="-150" dirty="0" smtClean="0">
                <a:solidFill>
                  <a:schemeClr val="tx1"/>
                </a:solidFill>
              </a:rPr>
              <a:t>(-2147483648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=n</a:t>
            </a:r>
            <a:r>
              <a:rPr lang="ko-KR" altLang="en-US" sz="3000" b="1" spc="-150" dirty="0" smtClean="0">
                <a:solidFill>
                  <a:schemeClr val="tx1"/>
                </a:solidFill>
              </a:rPr>
              <a:t>＜</a:t>
            </a:r>
            <a:r>
              <a:rPr lang="en-US" altLang="ko-KR" sz="3000" b="1" spc="-150" dirty="0" smtClean="0">
                <a:solidFill>
                  <a:schemeClr val="tx1"/>
                </a:solidFill>
              </a:rPr>
              <a:t>=2147483647)</a:t>
            </a:r>
          </a:p>
          <a:p>
            <a:pPr algn="just">
              <a:buSzPct val="70000"/>
            </a:pPr>
            <a:endParaRPr lang="en-US" altLang="ko-KR" sz="2400" dirty="0" smtClean="0">
              <a:solidFill>
                <a:schemeClr val="tx1"/>
              </a:solidFill>
            </a:endParaRP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정수 한 개가 입력된다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ko-KR" altLang="en-US" sz="2400" dirty="0">
                <a:solidFill>
                  <a:schemeClr val="tx1"/>
                </a:solidFill>
              </a:rPr>
              <a:t>음수인 경우에는 “</a:t>
            </a:r>
            <a:r>
              <a:rPr lang="en-US" altLang="ko-KR" sz="2400" dirty="0">
                <a:solidFill>
                  <a:schemeClr val="tx1"/>
                </a:solidFill>
              </a:rPr>
              <a:t>minus”</a:t>
            </a:r>
            <a:r>
              <a:rPr lang="ko-KR" altLang="en-US" sz="2400" dirty="0">
                <a:solidFill>
                  <a:schemeClr val="tx1"/>
                </a:solidFill>
              </a:rPr>
              <a:t>를 출력하고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음수가 아닌 경우에는 “</a:t>
            </a:r>
            <a:r>
              <a:rPr lang="en-US" altLang="ko-KR" sz="2400" dirty="0">
                <a:solidFill>
                  <a:schemeClr val="tx1"/>
                </a:solidFill>
              </a:rPr>
              <a:t>not minus”</a:t>
            </a:r>
            <a:r>
              <a:rPr lang="ko-KR" altLang="en-US" sz="2400" dirty="0">
                <a:solidFill>
                  <a:schemeClr val="tx1"/>
                </a:solidFill>
              </a:rPr>
              <a:t>를 출력한다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r>
              <a:rPr lang="en-US" altLang="ko-KR" sz="2400" b="1" dirty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입력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  <a:r>
              <a:rPr lang="en-US" altLang="ko-KR" sz="2400" dirty="0">
                <a:solidFill>
                  <a:schemeClr val="accent5"/>
                </a:solidFill>
              </a:rPr>
              <a:t> </a:t>
            </a:r>
            <a:r>
              <a:rPr lang="en-US" altLang="ko-KR" sz="2400" dirty="0" smtClean="0">
                <a:solidFill>
                  <a:schemeClr val="accent5"/>
                </a:solidFill>
              </a:rPr>
              <a:t>          </a:t>
            </a:r>
            <a:r>
              <a:rPr lang="en-US" altLang="ko-KR" sz="2400" b="1" dirty="0" smtClean="0">
                <a:solidFill>
                  <a:schemeClr val="accent5"/>
                </a:solidFill>
              </a:rPr>
              <a:t>[ </a:t>
            </a:r>
            <a:r>
              <a:rPr lang="ko-KR" altLang="en-US" sz="2400" b="1" dirty="0">
                <a:solidFill>
                  <a:schemeClr val="accent5"/>
                </a:solidFill>
              </a:rPr>
              <a:t>출력 예시 </a:t>
            </a:r>
            <a:r>
              <a:rPr lang="en-US" altLang="ko-KR" sz="2400" b="1" dirty="0">
                <a:solidFill>
                  <a:schemeClr val="accent5"/>
                </a:solidFill>
              </a:rPr>
              <a:t>]</a:t>
            </a:r>
          </a:p>
          <a:p>
            <a:pPr algn="just">
              <a:buSzPct val="70000"/>
            </a:pPr>
            <a:r>
              <a:rPr lang="en-US" altLang="ko-KR" sz="2400" dirty="0">
                <a:solidFill>
                  <a:schemeClr val="tx1"/>
                </a:solidFill>
              </a:rPr>
              <a:t>-2147483648 </a:t>
            </a:r>
            <a:r>
              <a:rPr lang="en-US" altLang="ko-KR" sz="2400" dirty="0" smtClean="0">
                <a:solidFill>
                  <a:schemeClr val="tx1"/>
                </a:solidFill>
              </a:rPr>
              <a:t>          minus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31560" y="833953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음수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611560" y="833953"/>
            <a:ext cx="1620000" cy="553998"/>
            <a:chOff x="611560" y="833953"/>
            <a:chExt cx="1620000" cy="553998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단순 선택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31560" y="764704"/>
            <a:ext cx="26276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accent2"/>
                </a:solidFill>
              </a:rPr>
              <a:t>음수 판별하기</a:t>
            </a:r>
            <a:endParaRPr lang="ko-KR" altLang="en-US" sz="3000" b="1" dirty="0">
              <a:solidFill>
                <a:schemeClr val="accent2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764704"/>
            <a:ext cx="1620000" cy="553998"/>
            <a:chOff x="611560" y="833953"/>
            <a:chExt cx="1620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833953"/>
              <a:ext cx="1620000" cy="5539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문제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547664" y="880120"/>
              <a:ext cx="648072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381173"/>
            <a:ext cx="8013965" cy="5194765"/>
            <a:chOff x="698512" y="1486692"/>
            <a:chExt cx="8013965" cy="5194765"/>
          </a:xfrm>
        </p:grpSpPr>
        <p:sp>
          <p:nvSpPr>
            <p:cNvPr id="16" name="object 23"/>
            <p:cNvSpPr/>
            <p:nvPr/>
          </p:nvSpPr>
          <p:spPr>
            <a:xfrm>
              <a:off x="698512" y="1921688"/>
              <a:ext cx="535443" cy="475976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10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15</a:t>
              </a:r>
              <a:endParaRPr sz="2400" dirty="0"/>
            </a:p>
          </p:txBody>
        </p:sp>
        <p:sp>
          <p:nvSpPr>
            <p:cNvPr id="17" name="object 24"/>
            <p:cNvSpPr/>
            <p:nvPr/>
          </p:nvSpPr>
          <p:spPr>
            <a:xfrm>
              <a:off x="1259632" y="1921688"/>
              <a:ext cx="7452845" cy="475976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 smtClean="0"/>
                <a:t>#include </a:t>
              </a:r>
              <a:r>
                <a:rPr lang="en-US" sz="2400" dirty="0"/>
                <a:t>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</a:t>
              </a:r>
              <a:r>
                <a:rPr lang="en-US" sz="2400" dirty="0" err="1"/>
                <a:t>int</a:t>
              </a:r>
              <a:r>
                <a:rPr lang="en-US" sz="2400" dirty="0"/>
                <a:t> n;</a:t>
              </a:r>
            </a:p>
            <a:p>
              <a:pPr>
                <a:lnSpc>
                  <a:spcPts val="2500"/>
                </a:lnSpc>
              </a:pPr>
              <a:endParaRPr lang="en-US" sz="2400" dirty="0"/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</a:t>
              </a:r>
              <a:r>
                <a:rPr lang="en-US" sz="2400" dirty="0" err="1"/>
                <a:t>scanf</a:t>
              </a:r>
              <a:r>
                <a:rPr lang="en-US" sz="2400" dirty="0"/>
                <a:t>("%d", &amp;n);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if(n &lt; 0)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    </a:t>
              </a:r>
              <a:r>
                <a:rPr lang="en-US" sz="2400" dirty="0" err="1"/>
                <a:t>printf</a:t>
              </a:r>
              <a:r>
                <a:rPr lang="en-US" sz="2400" dirty="0"/>
                <a:t>("minus\n");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}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else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    </a:t>
              </a:r>
              <a:r>
                <a:rPr lang="en-US" sz="2400" dirty="0" smtClean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 </a:t>
              </a:r>
              <a:r>
                <a:rPr lang="en-US" altLang="ko-KR" sz="2400" dirty="0" smtClean="0"/>
                <a:t>       </a:t>
              </a:r>
              <a:r>
                <a:rPr lang="en-US" altLang="ko-KR" sz="2400" dirty="0" err="1" smtClean="0"/>
                <a:t>printf</a:t>
              </a:r>
              <a:r>
                <a:rPr lang="en-US" altLang="ko-KR" sz="2400" dirty="0"/>
                <a:t>("not minus\n");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    }</a:t>
              </a:r>
            </a:p>
            <a:p>
              <a:pPr>
                <a:lnSpc>
                  <a:spcPts val="2500"/>
                </a:lnSpc>
              </a:pPr>
              <a:r>
                <a:rPr lang="en-US" altLang="ko-KR" sz="2400" dirty="0"/>
                <a:t>}</a:t>
              </a:r>
              <a:endParaRPr lang="en-US" sz="2400" dirty="0"/>
            </a:p>
          </p:txBody>
        </p:sp>
        <p:sp>
          <p:nvSpPr>
            <p:cNvPr id="20" name="object 28"/>
            <p:cNvSpPr/>
            <p:nvPr/>
          </p:nvSpPr>
          <p:spPr>
            <a:xfrm>
              <a:off x="698512" y="1486692"/>
              <a:ext cx="1916655" cy="430993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7450</TotalTime>
  <Words>3114</Words>
  <Application>Microsoft Office PowerPoint</Application>
  <PresentationFormat>화면 슬라이드 쇼(4:3)</PresentationFormat>
  <Paragraphs>900</Paragraphs>
  <Slides>55</Slides>
  <Notes>41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55</vt:i4>
      </vt:variant>
    </vt:vector>
  </HeadingPairs>
  <TitlesOfParts>
    <vt:vector size="5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홍길동</dc:creator>
  <cp:lastModifiedBy>PC</cp:lastModifiedBy>
  <cp:revision>764</cp:revision>
  <dcterms:created xsi:type="dcterms:W3CDTF">2013-09-23T15:05:50Z</dcterms:created>
  <dcterms:modified xsi:type="dcterms:W3CDTF">2020-06-11T05:44:30Z</dcterms:modified>
</cp:coreProperties>
</file>